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0686ECE-88CE-40F7-BFCE-AD6BEE6D8B77}" type="datetimeFigureOut">
              <a:rPr lang="es-CO" smtClean="0"/>
              <a:pPr/>
              <a:t>03/08/2012</a:t>
            </a:fld>
            <a:endParaRPr lang="es-CO"/>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CO"/>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5DFE68BC-6EBB-48C4-B587-17FD0FB06277}" type="slidenum">
              <a:rPr lang="es-CO" smtClean="0"/>
              <a:pPr/>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0686ECE-88CE-40F7-BFCE-AD6BEE6D8B77}" type="datetimeFigureOut">
              <a:rPr lang="es-CO" smtClean="0"/>
              <a:pPr/>
              <a:t>03/08/2012</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5DFE68BC-6EBB-48C4-B587-17FD0FB06277}"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B0686ECE-88CE-40F7-BFCE-AD6BEE6D8B77}" type="datetimeFigureOut">
              <a:rPr lang="es-CO" smtClean="0"/>
              <a:pPr/>
              <a:t>03/08/2012</a:t>
            </a:fld>
            <a:endParaRPr lang="es-CO"/>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CO"/>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5DFE68BC-6EBB-48C4-B587-17FD0FB06277}"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0686ECE-88CE-40F7-BFCE-AD6BEE6D8B77}" type="datetimeFigureOut">
              <a:rPr lang="es-CO" smtClean="0"/>
              <a:pPr/>
              <a:t>03/08/2012</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5DFE68BC-6EBB-48C4-B587-17FD0FB06277}"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0686ECE-88CE-40F7-BFCE-AD6BEE6D8B77}" type="datetimeFigureOut">
              <a:rPr lang="es-CO" smtClean="0"/>
              <a:pPr/>
              <a:t>03/08/2012</a:t>
            </a:fld>
            <a:endParaRPr lang="es-CO"/>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CO"/>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5DFE68BC-6EBB-48C4-B587-17FD0FB06277}" type="slidenum">
              <a:rPr lang="es-CO" smtClean="0"/>
              <a:pPr/>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0686ECE-88CE-40F7-BFCE-AD6BEE6D8B77}" type="datetimeFigureOut">
              <a:rPr lang="es-CO" smtClean="0"/>
              <a:pPr/>
              <a:t>03/08/2012</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5DFE68BC-6EBB-48C4-B587-17FD0FB06277}"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B0686ECE-88CE-40F7-BFCE-AD6BEE6D8B77}" type="datetimeFigureOut">
              <a:rPr lang="es-CO" smtClean="0"/>
              <a:pPr/>
              <a:t>03/08/2012</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5DFE68BC-6EBB-48C4-B587-17FD0FB06277}"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B0686ECE-88CE-40F7-BFCE-AD6BEE6D8B77}" type="datetimeFigureOut">
              <a:rPr lang="es-CO" smtClean="0"/>
              <a:pPr/>
              <a:t>03/08/2012</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5DFE68BC-6EBB-48C4-B587-17FD0FB06277}"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B0686ECE-88CE-40F7-BFCE-AD6BEE6D8B77}" type="datetimeFigureOut">
              <a:rPr lang="es-CO" smtClean="0"/>
              <a:pPr/>
              <a:t>03/08/2012</a:t>
            </a:fld>
            <a:endParaRPr lang="es-CO"/>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CO"/>
          </a:p>
        </p:txBody>
      </p:sp>
      <p:sp>
        <p:nvSpPr>
          <p:cNvPr id="4" name="3 Marcador de número de diapositiva"/>
          <p:cNvSpPr>
            <a:spLocks noGrp="1"/>
          </p:cNvSpPr>
          <p:nvPr>
            <p:ph type="sldNum" sz="quarter" idx="12"/>
          </p:nvPr>
        </p:nvSpPr>
        <p:spPr/>
        <p:txBody>
          <a:bodyPr/>
          <a:lstStyle>
            <a:extLst/>
          </a:lstStyle>
          <a:p>
            <a:fld id="{5DFE68BC-6EBB-48C4-B587-17FD0FB06277}"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0686ECE-88CE-40F7-BFCE-AD6BEE6D8B77}" type="datetimeFigureOut">
              <a:rPr lang="es-CO" smtClean="0"/>
              <a:pPr/>
              <a:t>03/08/2012</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5DFE68BC-6EBB-48C4-B587-17FD0FB06277}"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B0686ECE-88CE-40F7-BFCE-AD6BEE6D8B77}" type="datetimeFigureOut">
              <a:rPr lang="es-CO" smtClean="0"/>
              <a:pPr/>
              <a:t>03/08/2012</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5DFE68BC-6EBB-48C4-B587-17FD0FB06277}" type="slidenum">
              <a:rPr lang="es-CO" smtClean="0"/>
              <a:pPr/>
              <a:t>‹Nº›</a:t>
            </a:fld>
            <a:endParaRPr lang="es-CO"/>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0686ECE-88CE-40F7-BFCE-AD6BEE6D8B77}" type="datetimeFigureOut">
              <a:rPr lang="es-CO" smtClean="0"/>
              <a:pPr/>
              <a:t>03/08/2012</a:t>
            </a:fld>
            <a:endParaRPr lang="es-CO"/>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CO"/>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5DFE68BC-6EBB-48C4-B587-17FD0FB06277}"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O" dirty="0" smtClean="0"/>
              <a:t>PRÁCTICA III</a:t>
            </a:r>
            <a:endParaRPr lang="es-CO" dirty="0"/>
          </a:p>
        </p:txBody>
      </p:sp>
      <p:sp>
        <p:nvSpPr>
          <p:cNvPr id="3" name="2 Subtítulo"/>
          <p:cNvSpPr>
            <a:spLocks noGrp="1"/>
          </p:cNvSpPr>
          <p:nvPr>
            <p:ph type="subTitle" idx="1"/>
          </p:nvPr>
        </p:nvSpPr>
        <p:spPr/>
        <p:txBody>
          <a:bodyPr/>
          <a:lstStyle/>
          <a:p>
            <a:r>
              <a:rPr lang="es-CO" dirty="0" smtClean="0"/>
              <a:t>ASESORA: ASTRID MOLINA LONDOÑO</a:t>
            </a:r>
            <a:endParaRPr lang="es-CO"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96752"/>
            <a:ext cx="8229600" cy="4929411"/>
          </a:xfrm>
        </p:spPr>
        <p:txBody>
          <a:bodyPr/>
          <a:lstStyle/>
          <a:p>
            <a:pPr lvl="0"/>
            <a:r>
              <a:rPr lang="es-CO" dirty="0"/>
              <a:t>Conceptualización de diario pedagógico.</a:t>
            </a:r>
          </a:p>
          <a:p>
            <a:pPr lvl="0"/>
            <a:r>
              <a:rPr lang="es-CO" dirty="0"/>
              <a:t>Pasos y puesta en común para la realización del diario pedagógico</a:t>
            </a:r>
          </a:p>
          <a:p>
            <a:pPr lvl="0"/>
            <a:r>
              <a:rPr lang="es-CO" dirty="0"/>
              <a:t>Conceptualización  de anamnesis</a:t>
            </a:r>
          </a:p>
          <a:p>
            <a:pPr lvl="0"/>
            <a:r>
              <a:rPr lang="es-CO" dirty="0"/>
              <a:t>S</a:t>
            </a:r>
            <a:r>
              <a:rPr lang="es-CO" dirty="0" smtClean="0"/>
              <a:t>elecciona </a:t>
            </a:r>
            <a:r>
              <a:rPr lang="es-CO" dirty="0"/>
              <a:t>el niño para la historia de vida.</a:t>
            </a:r>
          </a:p>
          <a:p>
            <a:pPr lvl="0"/>
            <a:r>
              <a:rPr lang="es-CO" dirty="0"/>
              <a:t>A</a:t>
            </a:r>
            <a:r>
              <a:rPr lang="es-CO" dirty="0" smtClean="0"/>
              <a:t>plicación </a:t>
            </a:r>
            <a:r>
              <a:rPr lang="es-CO" dirty="0"/>
              <a:t>de la anamnesis</a:t>
            </a:r>
            <a:r>
              <a:rPr lang="es-CO" dirty="0" smtClean="0"/>
              <a:t>.</a:t>
            </a:r>
          </a:p>
          <a:p>
            <a:pPr lvl="0"/>
            <a:r>
              <a:rPr lang="es-CO" dirty="0" smtClean="0"/>
              <a:t>Pregunta orientadora construcción y socialización</a:t>
            </a:r>
            <a:endParaRPr lang="es-CO" dirty="0"/>
          </a:p>
          <a:p>
            <a:endParaRPr lang="es-C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Acompañamiento del asesor</a:t>
            </a:r>
            <a:endParaRPr lang="es-CO" dirty="0"/>
          </a:p>
        </p:txBody>
      </p:sp>
      <p:sp>
        <p:nvSpPr>
          <p:cNvPr id="3" name="2 Marcador de contenido"/>
          <p:cNvSpPr>
            <a:spLocks noGrp="1"/>
          </p:cNvSpPr>
          <p:nvPr>
            <p:ph idx="1"/>
          </p:nvPr>
        </p:nvSpPr>
        <p:spPr/>
        <p:txBody>
          <a:bodyPr>
            <a:normAutofit/>
          </a:bodyPr>
          <a:lstStyle/>
          <a:p>
            <a:r>
              <a:rPr lang="es-CO" dirty="0" smtClean="0"/>
              <a:t>En  el proceso de observación</a:t>
            </a:r>
          </a:p>
          <a:p>
            <a:r>
              <a:rPr lang="es-CO" dirty="0" smtClean="0"/>
              <a:t>Plan de mejoramiento</a:t>
            </a:r>
          </a:p>
          <a:p>
            <a:r>
              <a:rPr lang="es-CO" dirty="0" smtClean="0"/>
              <a:t>Planeación (intervención pedagógica)</a:t>
            </a:r>
          </a:p>
          <a:p>
            <a:r>
              <a:rPr lang="es-CO" dirty="0" smtClean="0"/>
              <a:t>Acompañamiento para el diseño de ambientes y materiales que necesiten.</a:t>
            </a:r>
          </a:p>
          <a:p>
            <a:r>
              <a:rPr lang="es-CO" dirty="0" smtClean="0"/>
              <a:t>Diario pedagógico</a:t>
            </a:r>
          </a:p>
          <a:p>
            <a:r>
              <a:rPr lang="es-CO" dirty="0" smtClean="0"/>
              <a:t>Historia de vida</a:t>
            </a:r>
          </a:p>
          <a:p>
            <a:r>
              <a:rPr lang="es-CO" dirty="0" smtClean="0"/>
              <a:t>Visitas al centro de prácticas dos veces al semestre</a:t>
            </a:r>
          </a:p>
          <a:p>
            <a:r>
              <a:rPr lang="es-CO" dirty="0" smtClean="0"/>
              <a:t>Evaluación final escrita</a:t>
            </a:r>
            <a:endParaRPr lang="es-C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80728"/>
            <a:ext cx="8229600" cy="5145435"/>
          </a:xfrm>
        </p:spPr>
        <p:txBody>
          <a:bodyPr>
            <a:normAutofit lnSpcReduction="10000"/>
          </a:bodyPr>
          <a:lstStyle/>
          <a:p>
            <a:pPr lvl="0"/>
            <a:r>
              <a:rPr lang="es-CO" dirty="0" smtClean="0"/>
              <a:t>Puesta en común de las dificultades y fortalezas enfrentadas en las intervenciones  pedagógicas en el centro de práctica.</a:t>
            </a:r>
          </a:p>
          <a:p>
            <a:pPr lvl="0"/>
            <a:r>
              <a:rPr lang="es-CO" dirty="0" smtClean="0"/>
              <a:t>Revisión de la información obtenida hasta el momento.</a:t>
            </a:r>
          </a:p>
          <a:p>
            <a:r>
              <a:rPr lang="es-CO" b="1" dirty="0" smtClean="0"/>
              <a:t> </a:t>
            </a:r>
            <a:r>
              <a:rPr lang="es-CO" dirty="0" smtClean="0"/>
              <a:t>Trabajo coordinado y sustentado por los estudiantes; Reflexiones hechas por el profesor.</a:t>
            </a:r>
          </a:p>
          <a:p>
            <a:pPr lvl="0"/>
            <a:r>
              <a:rPr lang="es-CO" dirty="0" smtClean="0"/>
              <a:t>Evalúa la pertinencia de las actividades y los resultados obtenidos  </a:t>
            </a:r>
          </a:p>
          <a:p>
            <a:pPr lvl="0"/>
            <a:r>
              <a:rPr lang="es-CO" dirty="0" smtClean="0"/>
              <a:t>Trabajo grupal en el cual se evalúen las técnicas elegidas y las habilidades desarrolladas en los infantes y jóvenes.</a:t>
            </a:r>
          </a:p>
          <a:p>
            <a:endParaRPr lang="es-C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p:spPr>
        <p:txBody>
          <a:bodyPr>
            <a:normAutofit fontScale="90000"/>
          </a:bodyPr>
          <a:lstStyle/>
          <a:p>
            <a:r>
              <a:rPr lang="es-CO" sz="4000" dirty="0" smtClean="0"/>
              <a:t>Porcentajes de evaluación  (reglamento institucional</a:t>
            </a:r>
            <a:r>
              <a:rPr lang="es-CO" dirty="0" smtClean="0"/>
              <a:t>)</a:t>
            </a:r>
            <a:endParaRPr lang="es-CO" dirty="0"/>
          </a:p>
        </p:txBody>
      </p:sp>
      <p:sp>
        <p:nvSpPr>
          <p:cNvPr id="3" name="2 Marcador de contenido"/>
          <p:cNvSpPr>
            <a:spLocks noGrp="1"/>
          </p:cNvSpPr>
          <p:nvPr>
            <p:ph idx="1"/>
          </p:nvPr>
        </p:nvSpPr>
        <p:spPr>
          <a:xfrm>
            <a:off x="457200" y="1600200"/>
            <a:ext cx="7859216" cy="4781128"/>
          </a:xfrm>
        </p:spPr>
        <p:txBody>
          <a:bodyPr>
            <a:normAutofit fontScale="92500" lnSpcReduction="20000"/>
          </a:bodyPr>
          <a:lstStyle/>
          <a:p>
            <a:pPr>
              <a:buNone/>
            </a:pPr>
            <a:endParaRPr lang="es-CO" sz="3300" dirty="0" smtClean="0"/>
          </a:p>
          <a:p>
            <a:r>
              <a:rPr lang="es-ES" sz="3300" dirty="0" smtClean="0"/>
              <a:t>Caracterizaciones </a:t>
            </a:r>
            <a:r>
              <a:rPr lang="es-ES" sz="3300" dirty="0" smtClean="0"/>
              <a:t>institucionales 10 %   Agosto 31</a:t>
            </a:r>
            <a:endParaRPr lang="es-CO" sz="3300" dirty="0" smtClean="0"/>
          </a:p>
          <a:p>
            <a:endParaRPr lang="es-CO" sz="3300" dirty="0" smtClean="0"/>
          </a:p>
          <a:p>
            <a:r>
              <a:rPr lang="es-CO" sz="3300" dirty="0" smtClean="0"/>
              <a:t>Tareas y actividades del </a:t>
            </a:r>
            <a:r>
              <a:rPr lang="es-CO" sz="3300" dirty="0" smtClean="0"/>
              <a:t>seminario</a:t>
            </a:r>
          </a:p>
          <a:p>
            <a:r>
              <a:rPr lang="es-CO" sz="3300" dirty="0" smtClean="0"/>
              <a:t> </a:t>
            </a:r>
            <a:r>
              <a:rPr lang="es-CO" sz="3300" dirty="0" smtClean="0"/>
              <a:t>( historia de vida</a:t>
            </a:r>
            <a:r>
              <a:rPr lang="es-CO" sz="3300" dirty="0" smtClean="0"/>
              <a:t>) 15 % Agosto 24</a:t>
            </a:r>
            <a:endParaRPr lang="es-CO" sz="3300" dirty="0" smtClean="0"/>
          </a:p>
          <a:p>
            <a:pPr>
              <a:buNone/>
            </a:pPr>
            <a:endParaRPr lang="es-CO" sz="3300" dirty="0" smtClean="0"/>
          </a:p>
          <a:p>
            <a:r>
              <a:rPr lang="es-ES" sz="3300" dirty="0" smtClean="0"/>
              <a:t>Planeaciones </a:t>
            </a:r>
            <a:r>
              <a:rPr lang="es-ES" sz="3300" dirty="0" smtClean="0"/>
              <a:t> 15% Octubre 19</a:t>
            </a:r>
            <a:endParaRPr lang="es-CO" sz="3300" dirty="0" smtClean="0"/>
          </a:p>
          <a:p>
            <a:pPr>
              <a:buNone/>
            </a:pPr>
            <a:endParaRPr lang="es-CO" sz="3300" dirty="0" smtClean="0"/>
          </a:p>
          <a:p>
            <a:r>
              <a:rPr lang="es-ES" sz="3300" dirty="0" smtClean="0"/>
              <a:t>Diarios </a:t>
            </a:r>
            <a:r>
              <a:rPr lang="es-CO" sz="3300" dirty="0" smtClean="0"/>
              <a:t>pedagógico 10% </a:t>
            </a:r>
            <a:r>
              <a:rPr lang="es-CO" sz="3300" smtClean="0"/>
              <a:t>Septiembre 14</a:t>
            </a:r>
            <a:endParaRPr lang="es-CO" sz="3300" dirty="0" smtClean="0"/>
          </a:p>
          <a:p>
            <a:endParaRPr lang="es-CO" sz="5000" dirty="0" smtClean="0"/>
          </a:p>
          <a:p>
            <a:endParaRPr lang="es-CO" sz="5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052736"/>
            <a:ext cx="7239000" cy="4846320"/>
          </a:xfrm>
        </p:spPr>
        <p:txBody>
          <a:bodyPr>
            <a:normAutofit lnSpcReduction="10000"/>
          </a:bodyPr>
          <a:lstStyle/>
          <a:p>
            <a:r>
              <a:rPr lang="es-ES" sz="2800" dirty="0" smtClean="0"/>
              <a:t>Evaluación centro de práctica 10% </a:t>
            </a:r>
            <a:r>
              <a:rPr lang="es-ES" sz="2800" dirty="0" smtClean="0"/>
              <a:t>Noviembre </a:t>
            </a:r>
            <a:r>
              <a:rPr lang="es-ES" sz="2800" dirty="0" smtClean="0"/>
              <a:t>9</a:t>
            </a:r>
            <a:endParaRPr lang="es-CO" sz="2800" dirty="0" smtClean="0"/>
          </a:p>
          <a:p>
            <a:endParaRPr lang="es-CO" sz="2800" dirty="0" smtClean="0"/>
          </a:p>
          <a:p>
            <a:r>
              <a:rPr lang="es-ES" sz="2800" dirty="0" smtClean="0"/>
              <a:t>Avance de la formación investigativa </a:t>
            </a:r>
            <a:r>
              <a:rPr lang="es-ES" sz="2800" dirty="0" smtClean="0"/>
              <a:t>20% Septiembre 21</a:t>
            </a:r>
            <a:endParaRPr lang="es-CO" sz="2800" dirty="0" smtClean="0"/>
          </a:p>
          <a:p>
            <a:endParaRPr lang="es-CO" sz="2800" dirty="0" smtClean="0"/>
          </a:p>
          <a:p>
            <a:r>
              <a:rPr lang="es-CO" sz="2800" dirty="0" smtClean="0"/>
              <a:t>Informe de la pregunta (Comparación entre el rol del maestro de educación inicial y básica, respondiendo a la pregunta seleccionada por el grupo) 20% noviembre 9</a:t>
            </a:r>
          </a:p>
          <a:p>
            <a:endParaRPr lang="es-C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764704"/>
            <a:ext cx="7239000" cy="1143000"/>
          </a:xfrm>
        </p:spPr>
        <p:txBody>
          <a:bodyPr>
            <a:noAutofit/>
          </a:bodyPr>
          <a:lstStyle/>
          <a:p>
            <a:r>
              <a:rPr lang="es-CO" sz="3600" dirty="0" smtClean="0"/>
              <a:t>AL FINALIZAR LA PRÁCTICA LOS ESTUDIANTES ESTARAN EN CAPACIDAD DE:</a:t>
            </a:r>
            <a:endParaRPr lang="es-CO" sz="3600" dirty="0"/>
          </a:p>
        </p:txBody>
      </p:sp>
      <p:sp>
        <p:nvSpPr>
          <p:cNvPr id="3" name="2 Subtítulo"/>
          <p:cNvSpPr>
            <a:spLocks noGrp="1"/>
          </p:cNvSpPr>
          <p:nvPr>
            <p:ph idx="1"/>
          </p:nvPr>
        </p:nvSpPr>
        <p:spPr>
          <a:xfrm>
            <a:off x="457200" y="2204864"/>
            <a:ext cx="7239000" cy="4250872"/>
          </a:xfrm>
        </p:spPr>
        <p:txBody>
          <a:bodyPr>
            <a:normAutofit/>
          </a:bodyPr>
          <a:lstStyle/>
          <a:p>
            <a:pPr algn="just"/>
            <a:r>
              <a:rPr lang="es-ES" dirty="0"/>
              <a:t>Sistematizar la práctica pedagógica desde experiencias innovadoras y significativas aplicando métodos y técnicas de investigación que aporten al desarrollo del saber pedagógico y el objeto de estudio de la profesión. </a:t>
            </a:r>
            <a:endParaRPr lang="es-CO" dirty="0"/>
          </a:p>
          <a:p>
            <a:endParaRPr lang="es-CO"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3600" b="1" dirty="0"/>
              <a:t>PERTINENCIA DE LA UNIDAD DE FORMACIÒN EN EL NÙCLEO</a:t>
            </a:r>
            <a:endParaRPr lang="es-CO" sz="3600" dirty="0"/>
          </a:p>
        </p:txBody>
      </p:sp>
      <p:sp>
        <p:nvSpPr>
          <p:cNvPr id="3" name="2 Marcador de contenido"/>
          <p:cNvSpPr>
            <a:spLocks noGrp="1"/>
          </p:cNvSpPr>
          <p:nvPr>
            <p:ph idx="1"/>
          </p:nvPr>
        </p:nvSpPr>
        <p:spPr/>
        <p:txBody>
          <a:bodyPr>
            <a:normAutofit/>
          </a:bodyPr>
          <a:lstStyle/>
          <a:p>
            <a:pPr algn="just"/>
            <a:r>
              <a:rPr lang="es-ES" dirty="0"/>
              <a:t>Con la práctica se busca estimular al niño o la niña de una manera oportuna ofreciendo un sinnúmero de experiencias que le permitan formar bases para la adquisición de futuros aprendizajes, teniendo en cuenta  la técnica del aprendizaje basado en problemas (ABP), de manera descriptiva para el diseño de un programa de acompañamiento en estimulación para el desarrollo infantil del infante. </a:t>
            </a:r>
            <a:endParaRPr lang="es-C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980728"/>
            <a:ext cx="8229600" cy="2578298"/>
          </a:xfrm>
        </p:spPr>
        <p:txBody>
          <a:bodyPr>
            <a:normAutofit fontScale="90000"/>
          </a:bodyPr>
          <a:lstStyle/>
          <a:p>
            <a:pPr lvl="0"/>
            <a:r>
              <a:rPr lang="es-CO" sz="4000" dirty="0"/>
              <a:t>Conceptualizar el soporte teórico del programa de acompañamiento desde la perspectiva del desarrollo y atención integral del niño (a).</a:t>
            </a:r>
            <a:r>
              <a:rPr lang="es-CO" dirty="0"/>
              <a:t/>
            </a:r>
            <a:br>
              <a:rPr lang="es-CO" dirty="0"/>
            </a:br>
            <a:endParaRPr lang="es-CO" dirty="0"/>
          </a:p>
        </p:txBody>
      </p:sp>
      <p:sp>
        <p:nvSpPr>
          <p:cNvPr id="3" name="2 Marcador de contenido"/>
          <p:cNvSpPr>
            <a:spLocks noGrp="1"/>
          </p:cNvSpPr>
          <p:nvPr>
            <p:ph idx="1"/>
          </p:nvPr>
        </p:nvSpPr>
        <p:spPr>
          <a:xfrm>
            <a:off x="0" y="3645024"/>
            <a:ext cx="8229600" cy="2913187"/>
          </a:xfrm>
        </p:spPr>
        <p:txBody>
          <a:bodyPr/>
          <a:lstStyle/>
          <a:p>
            <a:pPr lvl="0"/>
            <a:r>
              <a:rPr lang="es-ES" dirty="0"/>
              <a:t>Revisar bibliografía que hace referencia a los conceptos de estimulación para que de una manera descriptiva elabore la caracterización institucional y grupal teniendo en cuenta lo observado.</a:t>
            </a:r>
            <a:endParaRPr lang="es-CO" dirty="0"/>
          </a:p>
          <a:p>
            <a:endParaRPr lang="es-CO"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dirty="0"/>
              <a:t>Revisar bibliografía que hace referencia a los conceptos de estimulación para que de una manera descriptiva elabore la caracterización institucional y grupal teniendo en cuenta lo observado.</a:t>
            </a:r>
            <a:endParaRPr lang="es-CO" dirty="0"/>
          </a:p>
          <a:p>
            <a:pPr lvl="0"/>
            <a:r>
              <a:rPr lang="es-CO" dirty="0" smtClean="0"/>
              <a:t>Describir el desarrollo del niño (a), en coherencia con el diagnóstico hecho.</a:t>
            </a:r>
          </a:p>
          <a:p>
            <a:endParaRPr lang="es-C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836712"/>
            <a:ext cx="8229600" cy="1728192"/>
          </a:xfrm>
        </p:spPr>
        <p:txBody>
          <a:bodyPr>
            <a:noAutofit/>
          </a:bodyPr>
          <a:lstStyle/>
          <a:p>
            <a:r>
              <a:rPr lang="es-ES" sz="2800" dirty="0" smtClean="0"/>
              <a:t>Interpretar los referentes conceptuales que soportan  la estimulación y así dar respuesta clara y coherente a la pregunta orientadora</a:t>
            </a:r>
            <a:r>
              <a:rPr lang="es-CO" sz="2800" dirty="0" smtClean="0"/>
              <a:t/>
            </a:r>
            <a:br>
              <a:rPr lang="es-CO" sz="2800" dirty="0" smtClean="0"/>
            </a:br>
            <a:endParaRPr lang="es-CO" sz="2800" dirty="0"/>
          </a:p>
        </p:txBody>
      </p:sp>
      <p:sp>
        <p:nvSpPr>
          <p:cNvPr id="3" name="2 Marcador de contenido"/>
          <p:cNvSpPr>
            <a:spLocks noGrp="1"/>
          </p:cNvSpPr>
          <p:nvPr>
            <p:ph idx="1"/>
          </p:nvPr>
        </p:nvSpPr>
        <p:spPr>
          <a:xfrm>
            <a:off x="0" y="2852936"/>
            <a:ext cx="8229600" cy="3417243"/>
          </a:xfrm>
        </p:spPr>
        <p:txBody>
          <a:bodyPr>
            <a:normAutofit fontScale="92500" lnSpcReduction="10000"/>
          </a:bodyPr>
          <a:lstStyle/>
          <a:p>
            <a:pPr lvl="0"/>
            <a:r>
              <a:rPr lang="es-ES" sz="2800" dirty="0"/>
              <a:t>Elaborar y validar procesos de formación pedagógica </a:t>
            </a:r>
            <a:r>
              <a:rPr lang="es-CO" sz="2800" dirty="0"/>
              <a:t>en la historia de vida del niño y/o la niña sujeto del </a:t>
            </a:r>
            <a:r>
              <a:rPr lang="es-CO" sz="2800" dirty="0" smtClean="0"/>
              <a:t>programa </a:t>
            </a:r>
            <a:r>
              <a:rPr lang="es-CO" sz="2800" dirty="0"/>
              <a:t>de acompañamiento</a:t>
            </a:r>
            <a:r>
              <a:rPr lang="es-ES" dirty="0" smtClean="0"/>
              <a:t>.</a:t>
            </a:r>
          </a:p>
          <a:p>
            <a:r>
              <a:rPr lang="es-ES" sz="3000" dirty="0"/>
              <a:t>Intervenir en el grupo asignado de forma pedagógica, secuencial y didáctica, desde la planeación y la descripción en los instrumentos, para dar cuenta de mejoramiento en los niveles de desarrollo de la población a impactar. </a:t>
            </a:r>
            <a:endParaRPr lang="es-CO" sz="3000" dirty="0"/>
          </a:p>
          <a:p>
            <a:pPr lvl="0"/>
            <a:endParaRPr lang="es-C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TRABAJO A REALIZAR</a:t>
            </a:r>
            <a:endParaRPr lang="es-CO" dirty="0"/>
          </a:p>
        </p:txBody>
      </p:sp>
      <p:sp>
        <p:nvSpPr>
          <p:cNvPr id="3" name="2 Marcador de contenido"/>
          <p:cNvSpPr>
            <a:spLocks noGrp="1"/>
          </p:cNvSpPr>
          <p:nvPr>
            <p:ph idx="1"/>
          </p:nvPr>
        </p:nvSpPr>
        <p:spPr/>
        <p:txBody>
          <a:bodyPr/>
          <a:lstStyle/>
          <a:p>
            <a:pPr lvl="0"/>
            <a:r>
              <a:rPr lang="es-CO" dirty="0"/>
              <a:t>Presentación del programa</a:t>
            </a:r>
          </a:p>
          <a:p>
            <a:pPr lvl="0"/>
            <a:r>
              <a:rPr lang="es-CO" dirty="0"/>
              <a:t>Diagnóstico de conocimientos previos </a:t>
            </a:r>
          </a:p>
          <a:p>
            <a:pPr lvl="0"/>
            <a:r>
              <a:rPr lang="es-CO" dirty="0"/>
              <a:t>Concepto de MUFOR</a:t>
            </a:r>
          </a:p>
          <a:p>
            <a:pPr lvl="0"/>
            <a:r>
              <a:rPr lang="es-CO" dirty="0"/>
              <a:t>Concertación de evaluación</a:t>
            </a:r>
          </a:p>
          <a:p>
            <a:endParaRPr lang="es-CO"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a:bodyPr>
          <a:lstStyle/>
          <a:p>
            <a:r>
              <a:rPr lang="es-CO" dirty="0"/>
              <a:t>El estudiante consulta el manual de práctica, comienza a registrar información y observaciones obtenidas en la ayudantía en el centro de práctica.</a:t>
            </a:r>
          </a:p>
          <a:p>
            <a:pPr lvl="0"/>
            <a:r>
              <a:rPr lang="es-CO" dirty="0"/>
              <a:t>Aplica el o los instrumentos seleccionados para la recolección de la información requerida para la caracterización.</a:t>
            </a:r>
          </a:p>
          <a:p>
            <a:r>
              <a:rPr lang="es-ES" dirty="0" smtClean="0"/>
              <a:t> </a:t>
            </a:r>
            <a:r>
              <a:rPr lang="es-ES" dirty="0"/>
              <a:t>Consignar la información recolectada. Como información para la caracterización</a:t>
            </a:r>
            <a:endParaRPr lang="es-C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a:bodyPr>
          <a:lstStyle/>
          <a:p>
            <a:pPr lvl="0"/>
            <a:r>
              <a:rPr lang="es-CO" dirty="0"/>
              <a:t>La planeación como instrumento de la práctica</a:t>
            </a:r>
          </a:p>
          <a:p>
            <a:pPr lvl="0">
              <a:buNone/>
            </a:pPr>
            <a:r>
              <a:rPr lang="es-CO" dirty="0" smtClean="0"/>
              <a:t>    Conceptualización </a:t>
            </a:r>
            <a:r>
              <a:rPr lang="es-CO" dirty="0"/>
              <a:t>de instrumentos de la práctica, política educativa de la primera </a:t>
            </a:r>
            <a:r>
              <a:rPr lang="es-CO" dirty="0" smtClean="0"/>
              <a:t>infancia</a:t>
            </a:r>
          </a:p>
          <a:p>
            <a:pPr lvl="0">
              <a:buNone/>
            </a:pPr>
            <a:r>
              <a:rPr lang="es-ES" dirty="0" smtClean="0"/>
              <a:t>    conforme </a:t>
            </a:r>
            <a:r>
              <a:rPr lang="es-ES" dirty="0"/>
              <a:t>a la información recibida recoge elementos para la planeación.</a:t>
            </a:r>
            <a:endParaRPr lang="es-CO" dirty="0"/>
          </a:p>
          <a:p>
            <a:r>
              <a:rPr lang="es-ES" dirty="0" smtClean="0"/>
              <a:t> </a:t>
            </a:r>
            <a:r>
              <a:rPr lang="es-ES" dirty="0"/>
              <a:t>Interpreta y analiza la información (concepto, características, procedimientos, criterios, técnicas y herramientas), para la elaboración de las planeaciones</a:t>
            </a:r>
            <a:endParaRPr lang="es-CO" dirty="0"/>
          </a:p>
          <a:p>
            <a:endParaRPr lang="es-CO"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99</TotalTime>
  <Words>663</Words>
  <Application>Microsoft Office PowerPoint</Application>
  <PresentationFormat>Presentación en pantalla (4:3)</PresentationFormat>
  <Paragraphs>60</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Opulento</vt:lpstr>
      <vt:lpstr>PRÁCTICA III</vt:lpstr>
      <vt:lpstr>AL FINALIZAR LA PRÁCTICA LOS ESTUDIANTES ESTARAN EN CAPACIDAD DE:</vt:lpstr>
      <vt:lpstr>PERTINENCIA DE LA UNIDAD DE FORMACIÒN EN EL NÙCLEO</vt:lpstr>
      <vt:lpstr>Conceptualizar el soporte teórico del programa de acompañamiento desde la perspectiva del desarrollo y atención integral del niño (a). </vt:lpstr>
      <vt:lpstr>Diapositiva 5</vt:lpstr>
      <vt:lpstr>Interpretar los referentes conceptuales que soportan  la estimulación y así dar respuesta clara y coherente a la pregunta orientadora </vt:lpstr>
      <vt:lpstr>TRABAJO A REALIZAR</vt:lpstr>
      <vt:lpstr>Diapositiva 8</vt:lpstr>
      <vt:lpstr>Diapositiva 9</vt:lpstr>
      <vt:lpstr>Diapositiva 10</vt:lpstr>
      <vt:lpstr>Acompañamiento del asesor</vt:lpstr>
      <vt:lpstr>Diapositiva 12</vt:lpstr>
      <vt:lpstr>Porcentajes de evaluación  (reglamento institucional)</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PRÁCTICA III</dc:title>
  <dc:creator>Usuario</dc:creator>
  <cp:lastModifiedBy>Usuario</cp:lastModifiedBy>
  <cp:revision>12</cp:revision>
  <dcterms:created xsi:type="dcterms:W3CDTF">2012-08-03T02:09:33Z</dcterms:created>
  <dcterms:modified xsi:type="dcterms:W3CDTF">2012-08-03T16:13:15Z</dcterms:modified>
</cp:coreProperties>
</file>