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9" r:id="rId9"/>
    <p:sldId id="262" r:id="rId10"/>
    <p:sldId id="263" r:id="rId11"/>
    <p:sldId id="270" r:id="rId12"/>
    <p:sldId id="264" r:id="rId13"/>
    <p:sldId id="265" r:id="rId14"/>
    <p:sldId id="267" r:id="rId15"/>
    <p:sldId id="266" r:id="rId1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34" autoAdjust="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C7E99-C012-43BB-AE08-FB0524EFA721}" type="datetimeFigureOut">
              <a:rPr lang="es-CO" smtClean="0"/>
              <a:pPr/>
              <a:t>02/08/2012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39552" y="1700808"/>
            <a:ext cx="824843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latin typeface="Ravie" pitchFamily="82" charset="0"/>
              </a:rPr>
              <a:t>PARADIGMAS EDUCATIVOS Y APRENDIZAJE - ENSEÑANZA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1285860"/>
            <a:ext cx="75724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s-CO" sz="2400" dirty="0" smtClean="0">
                <a:latin typeface="+mj-lt"/>
              </a:rPr>
              <a:t>4. LOS OBJETIVOS: Se jerarquizan y secuencian, donde lo importante es llegar a identificar conductas observables, medibles y cuantificables.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5. LA ENSEÑANZA: Se concreta en los contenidos como conductas para aprender.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6. LA EVALUACIÓN: Como proceso </a:t>
            </a:r>
            <a:r>
              <a:rPr lang="es-CO" sz="2400" dirty="0" err="1" smtClean="0">
                <a:latin typeface="+mj-lt"/>
              </a:rPr>
              <a:t>sumativo</a:t>
            </a:r>
            <a:r>
              <a:rPr lang="es-CO" sz="2400" dirty="0" smtClean="0">
                <a:latin typeface="+mj-lt"/>
              </a:rPr>
              <a:t> de valoración, se centra en el producto que debe ser evaluable, en cuanto medible y </a:t>
            </a:r>
            <a:r>
              <a:rPr lang="es-CO" sz="2400" dirty="0" err="1" smtClean="0">
                <a:latin typeface="+mj-lt"/>
              </a:rPr>
              <a:t>cualificable</a:t>
            </a:r>
            <a:r>
              <a:rPr lang="es-CO" sz="2400" dirty="0" smtClean="0">
                <a:latin typeface="+mj-lt"/>
              </a:rPr>
              <a:t>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7. LA VIDA DEL AULA Y LA METODOLOGÍA: Se reduce a una suma de objetivos, centrados en los contenidos a enseñar – aprender.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8. LA DISCIPLINA: Ante situaciones complejas y complicadas se refuerzan los reglamentos y de régimen interior debido a la existencia de alumnos que no aprenden y molestan.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1285860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s-CO" sz="2400" dirty="0">
              <a:latin typeface="+mj-lt"/>
            </a:endParaRPr>
          </a:p>
        </p:txBody>
      </p:sp>
      <p:pic>
        <p:nvPicPr>
          <p:cNvPr id="6" name="5 Imagen" descr="ENCUENTRA AL PESCAD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161672"/>
            <a:ext cx="8858311" cy="6524722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6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85720" y="825579"/>
            <a:ext cx="8572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+mj-lt"/>
              </a:rPr>
              <a:t>9. EL MODELO DE ENSEÑANZA: La enseñanza se convierte en una manera de adiestrar – condicionar para así aprender – almacenar.</a:t>
            </a:r>
          </a:p>
          <a:p>
            <a:pPr algn="just"/>
            <a:r>
              <a:rPr lang="es-CO" sz="2400" dirty="0" smtClean="0">
                <a:latin typeface="+mj-lt"/>
              </a:rPr>
              <a:t>10. EL MODELO DE APRENDIZAJE: El aprendizaje esta centrado en el producto medible y cuantificable.</a:t>
            </a:r>
          </a:p>
          <a:p>
            <a:pPr algn="just"/>
            <a:r>
              <a:rPr lang="es-CO" sz="2400" dirty="0" smtClean="0">
                <a:latin typeface="+mj-lt"/>
              </a:rPr>
              <a:t>11. LA INTELIGENCIA Y SUS APTITUDES PARA APRENDER: Se entiende desde una perspectiva genetista y hereditaria, estadísticas y sin posibilidades de mejora en el marco de las teorías </a:t>
            </a:r>
            <a:r>
              <a:rPr lang="es-CO" sz="2400" dirty="0" err="1" smtClean="0">
                <a:latin typeface="+mj-lt"/>
              </a:rPr>
              <a:t>factorialistas</a:t>
            </a:r>
            <a:r>
              <a:rPr lang="es-CO" sz="2400" dirty="0" smtClean="0">
                <a:latin typeface="+mj-lt"/>
              </a:rPr>
              <a:t>.</a:t>
            </a:r>
          </a:p>
          <a:p>
            <a:pPr algn="just"/>
            <a:r>
              <a:rPr lang="es-CO" sz="2400" dirty="0" smtClean="0">
                <a:latin typeface="+mj-lt"/>
              </a:rPr>
              <a:t> </a:t>
            </a:r>
            <a:r>
              <a:rPr lang="es-CO" sz="2400" dirty="0" smtClean="0">
                <a:latin typeface="+mj-lt"/>
              </a:rPr>
              <a:t>12. LA MEMORIA: Como facultad no interesa o se desperdicia.</a:t>
            </a:r>
          </a:p>
          <a:p>
            <a:pPr marL="457200" indent="-457200" algn="just">
              <a:buAutoNum type="arabicPeriod" startAt="13"/>
            </a:pPr>
            <a:r>
              <a:rPr lang="es-CO" sz="2400" dirty="0" smtClean="0">
                <a:latin typeface="+mj-lt"/>
              </a:rPr>
              <a:t>LA MOTIVACIÓN: Es externa o extrínseca y se apoya en premio o castigos como apoyos para potenciar los aprendizajes.</a:t>
            </a:r>
          </a:p>
          <a:p>
            <a:pPr marL="457200" indent="-457200" algn="just">
              <a:buAutoNum type="arabicPeriod" startAt="13"/>
            </a:pPr>
            <a:r>
              <a:rPr lang="es-CO" sz="2400" dirty="0" smtClean="0">
                <a:latin typeface="+mj-lt"/>
              </a:rPr>
              <a:t>FORMACIÓN DEL PROFESORADO: Garantiza la autoridad profesional del profesor y le dan seguridad como profesional – enseñante. </a:t>
            </a:r>
          </a:p>
          <a:p>
            <a:pPr marL="457200" indent="-457200" algn="just">
              <a:buAutoNum type="arabicPeriod" startAt="13"/>
            </a:pP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57158" y="1214422"/>
            <a:ext cx="85010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atin typeface="+mj-lt"/>
              </a:rPr>
              <a:t>15. LA INVESTIGACIÓN: Se orienta a la consecución de un producto de aprendizaje competitivo, medible y evaluable.</a:t>
            </a:r>
          </a:p>
          <a:p>
            <a:pPr algn="just"/>
            <a:r>
              <a:rPr lang="es-CO" sz="2400" dirty="0" smtClean="0">
                <a:latin typeface="+mj-lt"/>
              </a:rPr>
              <a:t>16. MODELO TEÓRICO SUBYACENTE: El aprendizaje humano es una réplica del aprendizaje animal.</a:t>
            </a:r>
          </a:p>
          <a:p>
            <a:pPr algn="just"/>
            <a:r>
              <a:rPr lang="es-CO" sz="2400" dirty="0" smtClean="0">
                <a:latin typeface="+mj-lt"/>
              </a:rPr>
              <a:t>17. MODELO DE PERSONA Y DE CIUDADANO: Subyacente es positivista y competitivo, pero a la vez pasivo, acrítico y </a:t>
            </a:r>
            <a:r>
              <a:rPr lang="es-CO" sz="2400" dirty="0" err="1" smtClean="0">
                <a:latin typeface="+mj-lt"/>
              </a:rPr>
              <a:t>acreador</a:t>
            </a:r>
            <a:r>
              <a:rPr lang="es-CO" sz="2400" dirty="0" smtClean="0">
                <a:latin typeface="+mj-lt"/>
              </a:rPr>
              <a:t>.</a:t>
            </a:r>
          </a:p>
          <a:p>
            <a:pPr algn="just"/>
            <a:r>
              <a:rPr lang="es-CO" sz="2400" dirty="0" smtClean="0">
                <a:latin typeface="+mj-lt"/>
              </a:rPr>
              <a:t>18. ENSEÑANZA – APRENDIZAJE: Lo importante es que los profesores enseñen, como expertos en enseñanza y en la materia, y los alumnos aprendan para convertirse en expertos</a:t>
            </a:r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57158" y="1214422"/>
            <a:ext cx="85010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2700" dirty="0">
              <a:latin typeface="Comic Sans MS" pitchFamily="66" charset="0"/>
            </a:endParaRPr>
          </a:p>
        </p:txBody>
      </p:sp>
      <p:pic>
        <p:nvPicPr>
          <p:cNvPr id="6" name="5 Imagen" descr="ANIMAL OCUL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432729"/>
            <a:ext cx="7848872" cy="6115295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USER\Mis documentos\Mis imágenes\Galería multimedia de Microsoft\Wgif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785794"/>
            <a:ext cx="5143536" cy="488635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85786" y="1285860"/>
            <a:ext cx="77867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+mj-lt"/>
              </a:rPr>
              <a:t>PARADIGMA: según </a:t>
            </a:r>
            <a:r>
              <a:rPr lang="es-CO" sz="2800" dirty="0" err="1" smtClean="0">
                <a:latin typeface="+mj-lt"/>
              </a:rPr>
              <a:t>Kuhn</a:t>
            </a:r>
            <a:r>
              <a:rPr lang="es-CO" sz="2800" dirty="0" smtClean="0">
                <a:latin typeface="+mj-lt"/>
              </a:rPr>
              <a:t>, es un esquema de interpretación básico, comprende supuestos teóricos generales, leyes y técnicas que adoptan una comunidad concreta de científicos .</a:t>
            </a:r>
          </a:p>
          <a:p>
            <a:endParaRPr lang="es-CO" sz="2800" dirty="0" smtClean="0">
              <a:latin typeface="+mj-lt"/>
            </a:endParaRPr>
          </a:p>
          <a:p>
            <a:r>
              <a:rPr lang="es-CO" sz="2800" dirty="0" smtClean="0">
                <a:latin typeface="+mj-lt"/>
              </a:rPr>
              <a:t>PARADIGMA EDUCATIVO: Es un </a:t>
            </a:r>
            <a:r>
              <a:rPr lang="es-CO" sz="2800" dirty="0" err="1" smtClean="0">
                <a:latin typeface="+mj-lt"/>
              </a:rPr>
              <a:t>macromodelo</a:t>
            </a:r>
            <a:r>
              <a:rPr lang="es-CO" sz="2800" dirty="0" smtClean="0">
                <a:latin typeface="+mj-lt"/>
              </a:rPr>
              <a:t> teórico de la educación entendida como ciencia q afecta a la teoría y a la práctica de la misma.</a:t>
            </a:r>
          </a:p>
          <a:p>
            <a:endParaRPr lang="es-CO" sz="2800" dirty="0" smtClean="0">
              <a:latin typeface="+mj-lt"/>
            </a:endParaRPr>
          </a:p>
          <a:p>
            <a:r>
              <a:rPr lang="es-CO" sz="2800" dirty="0" err="1" smtClean="0">
                <a:latin typeface="+mj-lt"/>
              </a:rPr>
              <a:t>Kuhn</a:t>
            </a:r>
            <a:r>
              <a:rPr lang="es-CO" sz="2800" dirty="0" smtClean="0">
                <a:latin typeface="+mj-lt"/>
              </a:rPr>
              <a:t> distingue los siguientes pasos en la elaboración de la ciencia.</a:t>
            </a:r>
            <a:endParaRPr lang="es-CO" sz="2800" dirty="0"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latin typeface="+mj-lt"/>
              </a:rPr>
              <a:t>PRECIENCIA</a:t>
            </a:r>
            <a:r>
              <a:rPr lang="es-CO" sz="2400" dirty="0" smtClean="0">
                <a:latin typeface="+mj-lt"/>
              </a:rPr>
              <a:t>: En la práctica la ciencia se convierte en meros puntos de vista con múltiples opiniones poco o nada fundamentados.</a:t>
            </a:r>
          </a:p>
          <a:p>
            <a:r>
              <a:rPr lang="es-CO" sz="2400" b="1" dirty="0" smtClean="0">
                <a:latin typeface="+mj-lt"/>
              </a:rPr>
              <a:t>PARADIGMA: </a:t>
            </a:r>
            <a:r>
              <a:rPr lang="es-CO" sz="2400" dirty="0" smtClean="0">
                <a:latin typeface="+mj-lt"/>
              </a:rPr>
              <a:t>Consta de un conjunto de teorías y tecnologías con un poder explicativo suficiente, aceptado por amplios sectores de la comunidad científica en campos científicos concretos.</a:t>
            </a:r>
          </a:p>
          <a:p>
            <a:r>
              <a:rPr lang="es-CO" sz="2400" b="1" dirty="0" smtClean="0">
                <a:latin typeface="+mj-lt"/>
              </a:rPr>
              <a:t>CIENCIA NORMAL: </a:t>
            </a:r>
            <a:r>
              <a:rPr lang="es-CO" sz="2400" dirty="0" smtClean="0">
                <a:latin typeface="+mj-lt"/>
              </a:rPr>
              <a:t>Se apoya en una investigación firme, aplicada y consensuada de la comunidad de científicos.</a:t>
            </a:r>
          </a:p>
          <a:p>
            <a:r>
              <a:rPr lang="es-CO" sz="2400" b="1" dirty="0" smtClean="0">
                <a:latin typeface="+mj-lt"/>
              </a:rPr>
              <a:t>CRISIS: </a:t>
            </a:r>
            <a:r>
              <a:rPr lang="es-CO" sz="2400" dirty="0" smtClean="0">
                <a:latin typeface="+mj-lt"/>
              </a:rPr>
              <a:t>Aparece cuando una anomalía o serie de anomalías es tan rave que afecta a los fundamentos de un paradigma.</a:t>
            </a:r>
          </a:p>
          <a:p>
            <a:r>
              <a:rPr lang="es-CO" sz="2400" b="1" dirty="0" smtClean="0">
                <a:latin typeface="+mj-lt"/>
              </a:rPr>
              <a:t>REVOLUCIÓN CIENTÍFICA: </a:t>
            </a:r>
            <a:r>
              <a:rPr lang="es-CO" sz="2400" dirty="0" smtClean="0">
                <a:latin typeface="+mj-lt"/>
              </a:rPr>
              <a:t>Las luchas entre conservadores y renovadores de un nuevo paradigma determinan su viabilidad.  </a:t>
            </a: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pic>
        <p:nvPicPr>
          <p:cNvPr id="6" name="5 Imagen" descr="DUEÑO DEL PER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60648"/>
            <a:ext cx="8280920" cy="6200808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827584" y="1412776"/>
            <a:ext cx="77153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+mj-lt"/>
              </a:rPr>
              <a:t>PARADIGMA CONDUCTUAL</a:t>
            </a:r>
            <a:r>
              <a:rPr lang="es-CO" sz="2800" dirty="0" smtClean="0">
                <a:latin typeface="Comic Sans MS" pitchFamily="66" charset="0"/>
              </a:rPr>
              <a:t>.</a:t>
            </a:r>
          </a:p>
          <a:p>
            <a:r>
              <a:rPr lang="es-CO" sz="2800" dirty="0" smtClean="0">
                <a:latin typeface="+mj-lt"/>
              </a:rPr>
              <a:t>Se centra sólo en conductas observables, medibles y cuantificables.</a:t>
            </a:r>
          </a:p>
          <a:p>
            <a:r>
              <a:rPr lang="es-CO" sz="2800" dirty="0" smtClean="0">
                <a:latin typeface="+mj-lt"/>
              </a:rPr>
              <a:t>Tecnológico, clásico, positivista, tecnológico – positivista, sistema cerrado.</a:t>
            </a:r>
          </a:p>
          <a:p>
            <a:r>
              <a:rPr lang="es-CO" sz="2800" dirty="0" smtClean="0">
                <a:latin typeface="+mj-lt"/>
              </a:rPr>
              <a:t>En el desarrollo del paradigma conductista </a:t>
            </a:r>
            <a:r>
              <a:rPr lang="es-CO" sz="2800" dirty="0" err="1" smtClean="0">
                <a:latin typeface="+mj-lt"/>
              </a:rPr>
              <a:t>poemos</a:t>
            </a:r>
            <a:r>
              <a:rPr lang="es-CO" sz="2800" dirty="0" smtClean="0">
                <a:latin typeface="+mj-lt"/>
              </a:rPr>
              <a:t> distinguir dos grandes épocas:</a:t>
            </a:r>
          </a:p>
          <a:p>
            <a:pPr marL="514350" indent="-514350">
              <a:buAutoNum type="arabicPeriod"/>
            </a:pPr>
            <a:r>
              <a:rPr lang="es-CO" sz="2800" dirty="0" smtClean="0">
                <a:latin typeface="+mj-lt"/>
              </a:rPr>
              <a:t>El conductismo clásico (1910 – 1930)</a:t>
            </a:r>
          </a:p>
          <a:p>
            <a:pPr marL="514350" indent="-514350">
              <a:buAutoNum type="arabicPeriod"/>
            </a:pPr>
            <a:r>
              <a:rPr lang="es-CO" sz="2800" dirty="0" smtClean="0">
                <a:latin typeface="+mj-lt"/>
              </a:rPr>
              <a:t>El </a:t>
            </a:r>
            <a:r>
              <a:rPr lang="es-CO" sz="2800" dirty="0" err="1" smtClean="0">
                <a:latin typeface="+mj-lt"/>
              </a:rPr>
              <a:t>neuconductismo</a:t>
            </a:r>
            <a:r>
              <a:rPr lang="es-CO" sz="2800" dirty="0" smtClean="0">
                <a:latin typeface="+mj-lt"/>
              </a:rPr>
              <a:t> (1930 – 1960) </a:t>
            </a:r>
          </a:p>
          <a:p>
            <a:endParaRPr lang="es-CO" sz="2400" dirty="0" smtClean="0">
              <a:latin typeface="+mj-lt"/>
            </a:endParaRPr>
          </a:p>
          <a:p>
            <a:pPr algn="ctr"/>
            <a:endParaRPr lang="es-CO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71472" y="1000108"/>
            <a:ext cx="8001056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+mj-lt"/>
              </a:rPr>
              <a:t>CARACTERÍSTICAS DEL CONDUCTISMO CLÁSICO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Objetivismo: insistencia en técnicas objetivas, terminando los análisis de introspección.</a:t>
            </a:r>
          </a:p>
          <a:p>
            <a:pPr>
              <a:buFontTx/>
              <a:buChar char="-"/>
            </a:pPr>
            <a:r>
              <a:rPr lang="es-CO" sz="2400" b="1" dirty="0" smtClean="0">
                <a:latin typeface="+mj-lt"/>
              </a:rPr>
              <a:t> </a:t>
            </a:r>
            <a:r>
              <a:rPr lang="es-CO" sz="2400" dirty="0" smtClean="0">
                <a:latin typeface="+mj-lt"/>
              </a:rPr>
              <a:t>Orientación S – R: la conducta humana es medible en </a:t>
            </a:r>
            <a:r>
              <a:rPr lang="es-CO" sz="2400" dirty="0" err="1" smtClean="0">
                <a:latin typeface="+mj-lt"/>
              </a:rPr>
              <a:t>terminos</a:t>
            </a:r>
            <a:r>
              <a:rPr lang="es-CO" sz="2400" dirty="0" smtClean="0">
                <a:latin typeface="+mj-lt"/>
              </a:rPr>
              <a:t> de estimulo respuesta.</a:t>
            </a:r>
          </a:p>
          <a:p>
            <a:pPr>
              <a:buFontTx/>
              <a:buChar char="-"/>
            </a:pPr>
            <a:r>
              <a:rPr lang="es-CO" sz="2400" b="1" dirty="0" smtClean="0">
                <a:latin typeface="+mj-lt"/>
              </a:rPr>
              <a:t> </a:t>
            </a:r>
            <a:r>
              <a:rPr lang="es-CO" sz="2400" dirty="0" err="1" smtClean="0">
                <a:latin typeface="+mj-lt"/>
              </a:rPr>
              <a:t>periferialismo</a:t>
            </a:r>
            <a:r>
              <a:rPr lang="es-CO" sz="2400" dirty="0" smtClean="0">
                <a:latin typeface="+mj-lt"/>
              </a:rPr>
              <a:t>: los fenómenos humanos y mentales se han de explicitar en términos objetivos de estimulo - respuesta 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Énfasis en el aprendizaje: Los procesos de aprendizaje son sustituidos por los productos de aprendizaje.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Ambientalismo: Los estímulos son siempre externos.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Metodología experimental: Los resultados de este análisis causa – efecto serán transferibles a otras situaciones.</a:t>
            </a:r>
            <a:r>
              <a:rPr lang="es-CO" sz="2400" b="1" dirty="0" smtClean="0">
                <a:latin typeface="+mj-lt"/>
              </a:rPr>
              <a:t> </a:t>
            </a:r>
          </a:p>
          <a:p>
            <a:pPr>
              <a:buFontTx/>
              <a:buChar char="-"/>
            </a:pPr>
            <a:endParaRPr lang="es-CO" sz="2100" b="1" dirty="0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+mj-lt"/>
              </a:rPr>
              <a:t>CARACTERISTICAS DEL NEOCONDUCTISMO.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Gran preocupación por el trabajo sistemático regulado de una manera minuciosa por el método experimental </a:t>
            </a:r>
            <a:r>
              <a:rPr lang="es-CO" sz="2400" dirty="0" err="1" smtClean="0">
                <a:latin typeface="+mj-lt"/>
              </a:rPr>
              <a:t>hipermatematizado</a:t>
            </a:r>
            <a:r>
              <a:rPr lang="es-CO" sz="2400" dirty="0" smtClean="0">
                <a:latin typeface="+mj-lt"/>
              </a:rPr>
              <a:t>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 Definiciones operacionales y operativas de las variables de investigación como estímulos, respuesta y organismo.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 </a:t>
            </a:r>
            <a:r>
              <a:rPr lang="es-CO" sz="2400" dirty="0" smtClean="0">
                <a:latin typeface="+mj-lt"/>
              </a:rPr>
              <a:t>La metodología es positivista y sigue centrada en lo observable, medible y cuantificable. Primando los métodos de investigación que los contenidos.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 </a:t>
            </a:r>
            <a:r>
              <a:rPr lang="es-CO" sz="2400" dirty="0" smtClean="0">
                <a:latin typeface="+mj-lt"/>
              </a:rPr>
              <a:t>Solo interesan las conductas humanas medibles y los productos medibles derivados de las mismas.   </a:t>
            </a:r>
          </a:p>
          <a:p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pic>
        <p:nvPicPr>
          <p:cNvPr id="7" name="6 Imagen" descr="HOMBRE ESCONDI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7223" y="285728"/>
            <a:ext cx="8786185" cy="6357982"/>
          </a:xfrm>
          <a:prstGeom prst="rect">
            <a:avLst/>
          </a:prstGeom>
        </p:spPr>
      </p:pic>
    </p:spTree>
  </p:cSld>
  <p:clrMapOvr>
    <a:masterClrMapping/>
  </p:clrMapOvr>
  <p:transition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071546"/>
            <a:ext cx="8249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+mj-lt"/>
              </a:rPr>
              <a:t>SUPUESTOS FUNDAMENTALES APLICADOS A LA EDUCACIÓN.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SU METÁFORA BÁSICA ES LA MÁQUINA: Parte de una concepción mecanicista de la realidad educativa entendida como una máquina.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EL PROFESOR: Es una máquina dotada de competencias aprendidas y que pone en práctica en cada momento según las necesidades.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ELCURRICULUM ES CERRADO Y OBLIGATORIO PARA TODOS: La administración educativa desarrolla un currículo y debe velar por el adecuado cumplimiento del programa.  </a:t>
            </a:r>
            <a:endParaRPr lang="es-CO" sz="2400" b="1" dirty="0" smtClean="0">
              <a:latin typeface="+mj-lt"/>
            </a:endParaRPr>
          </a:p>
          <a:p>
            <a:endParaRPr lang="es-CO" sz="2400" b="1" dirty="0" smtClean="0">
              <a:latin typeface="+mj-lt"/>
            </a:endParaRPr>
          </a:p>
        </p:txBody>
      </p:sp>
    </p:spTree>
  </p:cSld>
  <p:clrMapOvr>
    <a:masterClrMapping/>
  </p:clrMapOvr>
  <p:transition>
    <p:pull dir="ld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829</Words>
  <Application>Microsoft Office PowerPoint</Application>
  <PresentationFormat>Presentación en pantalla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User</cp:lastModifiedBy>
  <cp:revision>64</cp:revision>
  <dcterms:created xsi:type="dcterms:W3CDTF">2011-04-06T03:40:35Z</dcterms:created>
  <dcterms:modified xsi:type="dcterms:W3CDTF">2012-08-03T04:05:06Z</dcterms:modified>
</cp:coreProperties>
</file>