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0" r:id="rId5"/>
    <p:sldId id="261" r:id="rId6"/>
    <p:sldId id="269" r:id="rId7"/>
    <p:sldId id="262" r:id="rId8"/>
    <p:sldId id="263" r:id="rId9"/>
    <p:sldId id="270" r:id="rId10"/>
    <p:sldId id="264" r:id="rId11"/>
    <p:sldId id="271" r:id="rId12"/>
    <p:sldId id="272" r:id="rId13"/>
    <p:sldId id="267" r:id="rId14"/>
    <p:sldId id="273" r:id="rId15"/>
    <p:sldId id="274" r:id="rId16"/>
    <p:sldId id="266" r:id="rId17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0334" autoAdjust="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16/08/2012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16/08/2012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16/08/2012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16/08/2012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16/08/2012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16/08/2012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16/08/2012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16/08/2012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16/08/2012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16/08/2012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7E99-C012-43BB-AE08-FB0524EFA721}" type="datetimeFigureOut">
              <a:rPr lang="es-CO" smtClean="0"/>
              <a:pPr/>
              <a:t>16/08/2012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C7E99-C012-43BB-AE08-FB0524EFA721}" type="datetimeFigureOut">
              <a:rPr lang="es-CO" smtClean="0"/>
              <a:pPr/>
              <a:t>16/08/2012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BDD03-F2EE-4429-AA52-B9CFC78F21F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CuadroTexto"/>
          <p:cNvSpPr txBox="1"/>
          <p:nvPr/>
        </p:nvSpPr>
        <p:spPr>
          <a:xfrm>
            <a:off x="539552" y="1700808"/>
            <a:ext cx="824843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dirty="0" smtClean="0">
                <a:latin typeface="Ravie" pitchFamily="82" charset="0"/>
              </a:rPr>
              <a:t>PARADIGMA SOCIO -  CULTURAL: APRENDIZAJE SOCIALIZADO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1462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CuadroTexto"/>
          <p:cNvSpPr txBox="1"/>
          <p:nvPr/>
        </p:nvSpPr>
        <p:spPr>
          <a:xfrm>
            <a:off x="1285852" y="1494242"/>
            <a:ext cx="6572296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dirty="0" smtClean="0">
                <a:latin typeface="Ravie" pitchFamily="82" charset="0"/>
              </a:rPr>
              <a:t>PARADIGMA INTEGRADOR SOCIO - COGNITIVO</a:t>
            </a:r>
          </a:p>
          <a:p>
            <a:endParaRPr lang="es-CO" dirty="0"/>
          </a:p>
        </p:txBody>
      </p:sp>
    </p:spTree>
  </p:cSld>
  <p:clrMapOvr>
    <a:masterClrMapping/>
  </p:clrMapOvr>
  <p:transition>
    <p:pull dir="l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714348" y="642918"/>
            <a:ext cx="792961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 smtClean="0">
                <a:latin typeface="+mj-lt"/>
              </a:rPr>
              <a:t>El paradigma cognitivo se centra en procesos del pensamiento del profesor y el alumno, mientras que el paradigma social se preocupa del entorno y de la vida del aula y ambos aspecto pueden y deben ser complementarios.</a:t>
            </a:r>
          </a:p>
          <a:p>
            <a:pPr algn="ctr"/>
            <a:r>
              <a:rPr lang="es-CO" sz="2400" b="1" dirty="0" smtClean="0"/>
              <a:t>CARACTERÍSTICAS DEL PARADIGMA </a:t>
            </a:r>
            <a:r>
              <a:rPr lang="es-CO" sz="2400" b="1" dirty="0" smtClean="0"/>
              <a:t>INTEGRADOR SOCIO - COGNITIVO</a:t>
            </a:r>
            <a:endParaRPr lang="es-CO" sz="2400" b="1" dirty="0" smtClean="0"/>
          </a:p>
          <a:p>
            <a:pPr marL="457200" indent="-457200">
              <a:buAutoNum type="arabicPeriod"/>
            </a:pPr>
            <a:r>
              <a:rPr lang="es-CO" sz="2400" dirty="0" smtClean="0"/>
              <a:t>METÁFORA BÁSICA: </a:t>
            </a:r>
            <a:r>
              <a:rPr lang="es-CO" sz="2400" dirty="0" smtClean="0"/>
              <a:t>Trata de integrar el actor de aprendizaje y su ordenador mental con el escenario del aprendizaje.</a:t>
            </a:r>
            <a:endParaRPr lang="es-CO" sz="2400" dirty="0" smtClean="0"/>
          </a:p>
          <a:p>
            <a:pPr marL="457200" indent="-457200">
              <a:buAutoNum type="arabicPeriod"/>
            </a:pPr>
            <a:r>
              <a:rPr lang="es-MX" sz="2400" dirty="0" smtClean="0"/>
              <a:t>LA CULTURA: Entiende el currículo como una selección cultural, que integra capacidades y valores, contenidos y métodos.</a:t>
            </a:r>
            <a:endParaRPr lang="es-CO" sz="2400" dirty="0" smtClean="0"/>
          </a:p>
          <a:p>
            <a:pPr marL="457200" indent="-457200">
              <a:buAutoNum type="arabicPeriod"/>
            </a:pPr>
            <a:r>
              <a:rPr lang="es-CO" sz="2400" dirty="0" smtClean="0"/>
              <a:t>MODELO </a:t>
            </a:r>
            <a:r>
              <a:rPr lang="es-CO" sz="2400" dirty="0" smtClean="0"/>
              <a:t>DE PROFESOR: Es </a:t>
            </a:r>
            <a:r>
              <a:rPr lang="es-CO" sz="2400" dirty="0" smtClean="0"/>
              <a:t>mediador del aprendizaje y mediador de la cultura social e institucional</a:t>
            </a:r>
            <a:r>
              <a:rPr lang="es-CO" sz="2800" dirty="0" smtClean="0"/>
              <a:t>.</a:t>
            </a:r>
            <a:endParaRPr lang="es-CO" sz="2800" dirty="0" smtClean="0"/>
          </a:p>
          <a:p>
            <a:endParaRPr lang="es-CO" sz="2400" dirty="0">
              <a:latin typeface="+mj-lt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714348" y="642918"/>
            <a:ext cx="7929618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s-MX" sz="2400" dirty="0" smtClean="0">
                <a:latin typeface="+mj-lt"/>
              </a:rPr>
              <a:t>4. CURRÍCULUM: Abierto y flexible, lo que exige libertad de programas, de espacios y de honorarios.</a:t>
            </a:r>
          </a:p>
          <a:p>
            <a:pPr marL="457200" indent="-457200"/>
            <a:r>
              <a:rPr lang="es-MX" sz="2400" dirty="0" smtClean="0">
                <a:latin typeface="+mj-lt"/>
              </a:rPr>
              <a:t>5. LOS OBJETIVOS: Se identifican desde capacidades </a:t>
            </a:r>
            <a:r>
              <a:rPr lang="es-MX" sz="2400" dirty="0" smtClean="0">
                <a:latin typeface="+mj-lt"/>
              </a:rPr>
              <a:t>-</a:t>
            </a:r>
            <a:r>
              <a:rPr lang="es-MX" sz="2400" dirty="0" smtClean="0">
                <a:latin typeface="+mj-lt"/>
              </a:rPr>
              <a:t> destrezas y valores – actitudes</a:t>
            </a:r>
          </a:p>
          <a:p>
            <a:pPr marL="457200" indent="-457200"/>
            <a:r>
              <a:rPr lang="es-MX" sz="2400" dirty="0" smtClean="0">
                <a:latin typeface="+mj-lt"/>
              </a:rPr>
              <a:t>6. CONTENIDOS: Como formas de saber se articularan en el diseño curricular de una manera constructiva y significativa y poseerán una relevancia social.</a:t>
            </a:r>
          </a:p>
          <a:p>
            <a:pPr marL="457200" indent="-457200"/>
            <a:r>
              <a:rPr lang="es-MX" sz="2400" dirty="0" smtClean="0">
                <a:latin typeface="+mj-lt"/>
              </a:rPr>
              <a:t>7. LA EVALUACIÓN: Posee evaluación formativa y evaluación procesual centrada en la valoración de la consecución de los objetivos.</a:t>
            </a:r>
          </a:p>
          <a:p>
            <a:pPr marL="457200" indent="-457200"/>
            <a:r>
              <a:rPr lang="es-MX" sz="2400" dirty="0" smtClean="0">
                <a:latin typeface="+mj-lt"/>
              </a:rPr>
              <a:t>8. METODOLOGÍAS: Se busca un equilibrio entre </a:t>
            </a:r>
            <a:r>
              <a:rPr lang="es-MX" sz="2400" dirty="0" err="1" smtClean="0">
                <a:latin typeface="+mj-lt"/>
              </a:rPr>
              <a:t>entre</a:t>
            </a:r>
            <a:r>
              <a:rPr lang="es-MX" sz="2400" dirty="0" smtClean="0">
                <a:latin typeface="+mj-lt"/>
              </a:rPr>
              <a:t> la mediación profesor – alumno y el aprendizaje mediado y cooperativo.</a:t>
            </a:r>
          </a:p>
          <a:p>
            <a:pPr marL="457200" indent="-457200"/>
            <a:r>
              <a:rPr lang="es-MX" sz="2400" dirty="0" smtClean="0">
                <a:latin typeface="+mj-lt"/>
              </a:rPr>
              <a:t>9. ENSEÑANZA:  Se entiende como intervención en procesos cognitivos y afectivos en entornos determinados.</a:t>
            </a:r>
          </a:p>
          <a:p>
            <a:pPr marL="457200" indent="-457200"/>
            <a:endParaRPr lang="es-CO" sz="2400" dirty="0" smtClean="0">
              <a:latin typeface="+mj-lt"/>
            </a:endParaRPr>
          </a:p>
          <a:p>
            <a:r>
              <a:rPr lang="es-CO" sz="2400" dirty="0" smtClean="0">
                <a:latin typeface="+mj-lt"/>
              </a:rPr>
              <a:t>  </a:t>
            </a:r>
          </a:p>
          <a:p>
            <a:r>
              <a:rPr lang="es-CO" sz="2400" dirty="0" smtClean="0">
                <a:latin typeface="+mj-lt"/>
              </a:rPr>
              <a:t>  </a:t>
            </a:r>
            <a:endParaRPr lang="es-CO" sz="2400" dirty="0">
              <a:latin typeface="+mj-lt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357158" y="1214422"/>
            <a:ext cx="850109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CO" sz="2700" dirty="0">
              <a:latin typeface="Comic Sans MS" pitchFamily="66" charset="0"/>
            </a:endParaRPr>
          </a:p>
        </p:txBody>
      </p:sp>
      <p:pic>
        <p:nvPicPr>
          <p:cNvPr id="2049" name="Picture 1" descr="E:\imagenes\mujer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216024" y="142852"/>
            <a:ext cx="8820472" cy="6615354"/>
          </a:xfrm>
          <a:prstGeom prst="rect">
            <a:avLst/>
          </a:prstGeom>
          <a:noFill/>
        </p:spPr>
      </p:pic>
    </p:spTree>
  </p:cSld>
  <p:clrMapOvr>
    <a:masterClrMapping/>
  </p:clrMapOvr>
  <p:transition>
    <p:zoom dir="in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714348" y="642918"/>
            <a:ext cx="7929618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s-MX" sz="2400" dirty="0" smtClean="0">
                <a:latin typeface="+mj-lt"/>
              </a:rPr>
              <a:t>10. APRENDIZAJE: Es constructivo y significativo.</a:t>
            </a:r>
          </a:p>
          <a:p>
            <a:pPr marL="457200" indent="-457200"/>
            <a:r>
              <a:rPr lang="es-MX" sz="2400" dirty="0" smtClean="0">
                <a:latin typeface="+mj-lt"/>
              </a:rPr>
              <a:t>11. LA INTELIGENCIA Y EL LENGUAJE: Son un producto social, pero la inteligencia posee además tonalidades afectivas, entendidas como valores y actitudes.</a:t>
            </a:r>
          </a:p>
          <a:p>
            <a:pPr marL="457200" indent="-457200"/>
            <a:r>
              <a:rPr lang="es-MX" sz="2400" dirty="0" smtClean="0">
                <a:latin typeface="+mj-lt"/>
              </a:rPr>
              <a:t>12. LA MEMORIA: La arquitectura del conocimiento</a:t>
            </a:r>
          </a:p>
          <a:p>
            <a:pPr marL="457200" indent="-457200"/>
            <a:r>
              <a:rPr lang="es-MX" sz="2400" dirty="0" smtClean="0">
                <a:latin typeface="+mj-lt"/>
              </a:rPr>
              <a:t>13. MOTIVACIÓN: Posee una doble dimensión, individual y global</a:t>
            </a:r>
          </a:p>
          <a:p>
            <a:pPr marL="457200" indent="-457200"/>
            <a:r>
              <a:rPr lang="es-MX" sz="2400" dirty="0" smtClean="0">
                <a:latin typeface="+mj-lt"/>
              </a:rPr>
              <a:t>14. FORMACIÓN DEL PROFESORADO: Se debe saltar de un modelo enseñanza – aprendizaje a un modelo aprendizaje – enseñanza.</a:t>
            </a:r>
          </a:p>
          <a:p>
            <a:pPr marL="457200" indent="-457200"/>
            <a:r>
              <a:rPr lang="es-MX" sz="2400" dirty="0" smtClean="0">
                <a:latin typeface="+mj-lt"/>
              </a:rPr>
              <a:t>15. INVESTIGACIÓN: será </a:t>
            </a:r>
            <a:r>
              <a:rPr lang="es-MX" sz="2400" dirty="0" err="1" smtClean="0">
                <a:latin typeface="+mj-lt"/>
              </a:rPr>
              <a:t>mediacional</a:t>
            </a:r>
            <a:r>
              <a:rPr lang="es-MX" sz="2400" dirty="0" smtClean="0">
                <a:latin typeface="+mj-lt"/>
              </a:rPr>
              <a:t>, contextual y etnográfica.</a:t>
            </a:r>
          </a:p>
          <a:p>
            <a:pPr marL="457200" indent="-457200"/>
            <a:r>
              <a:rPr lang="es-MX" sz="2400" dirty="0" smtClean="0">
                <a:latin typeface="+mj-lt"/>
              </a:rPr>
              <a:t>16. PERSONA Y CIUDADANO: Serán críticos, constructivos y creadores</a:t>
            </a:r>
            <a:endParaRPr lang="es-MX" sz="2400" dirty="0" smtClean="0">
              <a:latin typeface="+mj-lt"/>
            </a:endParaRPr>
          </a:p>
          <a:p>
            <a:pPr marL="457200" indent="-457200"/>
            <a:endParaRPr lang="es-CO" sz="2400" dirty="0" smtClean="0">
              <a:latin typeface="+mj-lt"/>
            </a:endParaRPr>
          </a:p>
          <a:p>
            <a:r>
              <a:rPr lang="es-CO" sz="2400" dirty="0" smtClean="0">
                <a:latin typeface="+mj-lt"/>
              </a:rPr>
              <a:t>  </a:t>
            </a:r>
          </a:p>
          <a:p>
            <a:r>
              <a:rPr lang="es-CO" sz="2400" dirty="0" smtClean="0">
                <a:latin typeface="+mj-lt"/>
              </a:rPr>
              <a:t>  </a:t>
            </a:r>
            <a:endParaRPr lang="es-CO" sz="2400" dirty="0">
              <a:latin typeface="+mj-lt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714348" y="642918"/>
            <a:ext cx="764386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s-MX" sz="3200" dirty="0" smtClean="0">
                <a:latin typeface="+mj-lt"/>
              </a:rPr>
              <a:t>17. MODELO SUBYACENTE: se denomina aprendizaje – enseñanza, pues la enseñanza debe subordinarse al aprendizaje</a:t>
            </a:r>
          </a:p>
          <a:p>
            <a:pPr marL="457200" indent="-457200"/>
            <a:endParaRPr lang="es-CO" sz="2400" dirty="0" smtClean="0">
              <a:latin typeface="+mj-lt"/>
            </a:endParaRPr>
          </a:p>
          <a:p>
            <a:r>
              <a:rPr lang="es-CO" sz="2400" dirty="0" smtClean="0">
                <a:latin typeface="+mj-lt"/>
              </a:rPr>
              <a:t>  </a:t>
            </a:r>
          </a:p>
          <a:p>
            <a:r>
              <a:rPr lang="es-CO" sz="2400" dirty="0" smtClean="0">
                <a:latin typeface="+mj-lt"/>
              </a:rPr>
              <a:t>  </a:t>
            </a:r>
            <a:endParaRPr lang="es-CO" sz="2400" dirty="0">
              <a:latin typeface="+mj-lt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Documents and Settings\USER\Mis documentos\Mis imágenes\Galería multimedia de Microsoft\Wgif[1].pn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04770" y="282154"/>
            <a:ext cx="8196320" cy="6147241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785786" y="1285860"/>
            <a:ext cx="785818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 smtClean="0">
                <a:latin typeface="+mj-lt"/>
              </a:rPr>
              <a:t>Recibe varios nombres: Contextual, social, socio – cultural, ecológico, ecología cultural.</a:t>
            </a:r>
          </a:p>
          <a:p>
            <a:pPr>
              <a:buFontTx/>
              <a:buChar char="-"/>
            </a:pPr>
            <a:r>
              <a:rPr lang="es-MX" sz="3200" dirty="0" smtClean="0">
                <a:latin typeface="+mj-lt"/>
              </a:rPr>
              <a:t>Los procesos psicológicos superiores son sobre todo de naturaleza socio – histórica y cultural y por ello producto de contextos socio – culturales concretos.</a:t>
            </a:r>
          </a:p>
          <a:p>
            <a:pPr>
              <a:buFontTx/>
              <a:buChar char="-"/>
            </a:pPr>
            <a:r>
              <a:rPr lang="es-MX" sz="3200" dirty="0" smtClean="0">
                <a:latin typeface="+mj-lt"/>
              </a:rPr>
              <a:t> La actividad del sujeto que aprende supone una práctica social, mediada por artefactos y condiciones histórico culturales</a:t>
            </a:r>
          </a:p>
          <a:p>
            <a:endParaRPr lang="es-CO" sz="2400" dirty="0">
              <a:latin typeface="+mj-lt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714348" y="642918"/>
            <a:ext cx="7929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sz="2400" dirty="0">
              <a:latin typeface="+mj-lt"/>
            </a:endParaRPr>
          </a:p>
        </p:txBody>
      </p:sp>
      <p:sp>
        <p:nvSpPr>
          <p:cNvPr id="11266" name="AutoShape 2" descr="http://bp3.blogger.com/_J6WT_LBxSss/SIC-bXTwJVI/AAAAAAAADcs/N9ST2MsYBTs/s400/oculto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11267" name="Picture 3" descr="E:\imagenes\BB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642910" y="34620"/>
            <a:ext cx="6215106" cy="6823380"/>
          </a:xfrm>
          <a:prstGeom prst="rect">
            <a:avLst/>
          </a:prstGeom>
          <a:noFill/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571472" y="1000108"/>
            <a:ext cx="8001056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+mj-lt"/>
              </a:rPr>
              <a:t>CARACTERÍSTICAS DEL PARADIGMA SOCIO - CULTURAL</a:t>
            </a:r>
          </a:p>
          <a:p>
            <a:pPr marL="457200" indent="-457200">
              <a:buAutoNum type="arabicPeriod"/>
            </a:pPr>
            <a:r>
              <a:rPr lang="es-CO" sz="2400" dirty="0" smtClean="0">
                <a:latin typeface="+mj-lt"/>
              </a:rPr>
              <a:t>METÁFORA BÁSICA: Se preocupa sobre todo de las interrelaciones persona – grupo y persona – grupo – medio ambiente. El aprendizaje contextual y compartido es una de sus principales manifestaciones.</a:t>
            </a:r>
          </a:p>
          <a:p>
            <a:pPr marL="457200" indent="-457200">
              <a:buAutoNum type="arabicPeriod"/>
            </a:pPr>
            <a:r>
              <a:rPr lang="es-CO" sz="2400" dirty="0" smtClean="0">
                <a:latin typeface="+mj-lt"/>
              </a:rPr>
              <a:t>MODELO DE PROFESOR: Es ante todo un gestor en el aula que genera, que potencia interacciones, crea expectativas y genera un clima de confianza.</a:t>
            </a:r>
          </a:p>
          <a:p>
            <a:pPr marL="457200" indent="-457200">
              <a:buAutoNum type="arabicPeriod"/>
            </a:pPr>
            <a:r>
              <a:rPr lang="es-CO" sz="2400" dirty="0" smtClean="0">
                <a:latin typeface="+mj-lt"/>
              </a:rPr>
              <a:t>EL MODELO CURRICULAR: Es abierto y flexible. La cultura oficial debe dejar espacio a la cultura propia de las organizaciones y de las instituciones.</a:t>
            </a:r>
          </a:p>
          <a:p>
            <a:pPr marL="457200" indent="-457200">
              <a:buAutoNum type="arabicPeriod"/>
            </a:pPr>
            <a:r>
              <a:rPr lang="es-CO" sz="2400" dirty="0" smtClean="0">
                <a:latin typeface="+mj-lt"/>
              </a:rPr>
              <a:t>OBJETIVOS Y METAS: Se identifican en términos de capacidades y de valores “utilizables en la vida cotidiana” en contextos concretos.    </a:t>
            </a:r>
          </a:p>
          <a:p>
            <a:pPr>
              <a:buFontTx/>
              <a:buChar char="-"/>
            </a:pPr>
            <a:endParaRPr lang="es-CO" sz="2100" b="1" dirty="0"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524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CuadroTexto"/>
          <p:cNvSpPr txBox="1"/>
          <p:nvPr/>
        </p:nvSpPr>
        <p:spPr>
          <a:xfrm>
            <a:off x="571472" y="1428736"/>
            <a:ext cx="814393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 smtClean="0">
                <a:latin typeface="+mj-lt"/>
              </a:rPr>
              <a:t>5. CONTENIDOS: Se obtienen preferiblemente de la cultura institucional contextualizada y también de la cultura social.</a:t>
            </a:r>
          </a:p>
          <a:p>
            <a:r>
              <a:rPr lang="es-CO" sz="2400" dirty="0" smtClean="0">
                <a:latin typeface="+mj-lt"/>
              </a:rPr>
              <a:t>6. EVALUACIÓN: Las técnicas a desarrollar se centran prioritariamente en los procesos de enseñanza – aprendizaje más que en los resultados.</a:t>
            </a:r>
          </a:p>
          <a:p>
            <a:r>
              <a:rPr lang="es-CO" sz="2400" dirty="0" smtClean="0">
                <a:latin typeface="+mj-lt"/>
              </a:rPr>
              <a:t>7. METODOLOGÍA Y LA VIDA EN LAS AULAS: Es etnográfica, participativa y colaborativa, primando el aprendizaje cooperativo.</a:t>
            </a:r>
          </a:p>
          <a:p>
            <a:r>
              <a:rPr lang="es-CO" sz="2400" dirty="0" smtClean="0">
                <a:latin typeface="+mj-lt"/>
              </a:rPr>
              <a:t>8. ENSEÑANZA: Se orienta al desarrollo de las facultades superiores como la inteligencia, y también al desarrollo de valores.</a:t>
            </a:r>
          </a:p>
          <a:p>
            <a:r>
              <a:rPr lang="es-MX" sz="2400" dirty="0" smtClean="0">
                <a:latin typeface="+mj-lt"/>
              </a:rPr>
              <a:t>	</a:t>
            </a:r>
            <a:endParaRPr lang="es-CO" sz="2400" dirty="0">
              <a:latin typeface="+mj-lt"/>
            </a:endParaRPr>
          </a:p>
        </p:txBody>
      </p:sp>
    </p:spTree>
  </p:cSld>
  <p:clrMapOvr>
    <a:masterClrMapping/>
  </p:clrMapOvr>
  <p:transition>
    <p:pull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524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CuadroTexto"/>
          <p:cNvSpPr txBox="1"/>
          <p:nvPr/>
        </p:nvSpPr>
        <p:spPr>
          <a:xfrm>
            <a:off x="571472" y="1428736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sz="2400" dirty="0">
              <a:latin typeface="+mj-lt"/>
            </a:endParaRPr>
          </a:p>
        </p:txBody>
      </p:sp>
      <p:pic>
        <p:nvPicPr>
          <p:cNvPr id="8193" name="Picture 1" descr="E:\imagenes\caras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500166" y="111384"/>
            <a:ext cx="6143668" cy="6746616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CuadroTexto"/>
          <p:cNvSpPr txBox="1"/>
          <p:nvPr/>
        </p:nvSpPr>
        <p:spPr>
          <a:xfrm>
            <a:off x="571472" y="1071546"/>
            <a:ext cx="82490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 smtClean="0">
                <a:latin typeface="+mj-lt"/>
              </a:rPr>
              <a:t>9. MODELO DE APRENDIZAJE: El aprendizaje es compartido y socializador </a:t>
            </a:r>
            <a:r>
              <a:rPr lang="es-CO" sz="2400" dirty="0" smtClean="0"/>
              <a:t>(</a:t>
            </a:r>
            <a:r>
              <a:rPr lang="es-CO" sz="2400" dirty="0" err="1" smtClean="0"/>
              <a:t>Vygotsky</a:t>
            </a:r>
            <a:r>
              <a:rPr lang="es-CO" sz="2400" dirty="0" smtClean="0"/>
              <a:t>), </a:t>
            </a:r>
            <a:r>
              <a:rPr lang="es-CO" sz="2400" dirty="0" smtClean="0">
                <a:latin typeface="+mj-lt"/>
              </a:rPr>
              <a:t>facilitando y apoyando la asimilación y conceptualización de lo estímulos ambientales.</a:t>
            </a:r>
          </a:p>
          <a:p>
            <a:r>
              <a:rPr lang="es-CO" sz="2400" dirty="0" smtClean="0">
                <a:latin typeface="+mj-lt"/>
              </a:rPr>
              <a:t>10. INTELIGENCIA: Es producto de un contexto sociocultural más que de la herencia y se desarrolla por medio del aprendizaje.</a:t>
            </a:r>
          </a:p>
          <a:p>
            <a:r>
              <a:rPr lang="es-CO" sz="2400" dirty="0" smtClean="0">
                <a:latin typeface="+mj-lt"/>
              </a:rPr>
              <a:t>11. FORMACIÓN DEL PROFESORADO: Se deben aprender modelos de acción de trabajo en equipo y formas de actuación socializadas.</a:t>
            </a:r>
          </a:p>
          <a:p>
            <a:r>
              <a:rPr lang="es-CO" sz="2400" dirty="0" smtClean="0">
                <a:latin typeface="+mj-lt"/>
              </a:rPr>
              <a:t>12. MODELO DE INVESTIGACIÓN: Subyacente es cualitativo y etnográfico, mediante la observación participativa.</a:t>
            </a:r>
          </a:p>
          <a:p>
            <a:r>
              <a:rPr lang="es-MX" sz="2400" dirty="0" smtClean="0">
                <a:latin typeface="+mj-lt"/>
              </a:rPr>
              <a:t>13. MODELO TORICO SUBYACENTE: Trata de buscar un equilibrio entre las tendencias socio – culturales y ecológico contextuales.</a:t>
            </a:r>
            <a:endParaRPr lang="es-CO" sz="2400" dirty="0" smtClean="0">
              <a:latin typeface="+mj-lt"/>
            </a:endParaRPr>
          </a:p>
          <a:p>
            <a:r>
              <a:rPr lang="es-CO" sz="2400" dirty="0" smtClean="0">
                <a:latin typeface="+mj-lt"/>
              </a:rPr>
              <a:t>   	 </a:t>
            </a:r>
          </a:p>
        </p:txBody>
      </p:sp>
    </p:spTree>
  </p:cSld>
  <p:clrMapOvr>
    <a:masterClrMapping/>
  </p:clrMapOvr>
  <p:transition>
    <p:pull dir="l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500034" y="2214554"/>
            <a:ext cx="75724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s-CO" sz="2400" dirty="0" smtClean="0">
                <a:latin typeface="+mj-lt"/>
              </a:rPr>
              <a:t>14. TIPO DE PERSONA Y CIUDADANO: Aquel que desarrolla y utiliza capacidades, destrezas y habilidades en la escuela y en la vida cotidiana.</a:t>
            </a:r>
          </a:p>
          <a:p>
            <a:pPr marL="342900" indent="-342900"/>
            <a:r>
              <a:rPr lang="es-CO" sz="2400" dirty="0" smtClean="0">
                <a:latin typeface="+mj-lt"/>
              </a:rPr>
              <a:t>15. APRENDIZAJE - ENSEÑANZA: Subordina la enseñanza al aprendizaje.</a:t>
            </a:r>
          </a:p>
        </p:txBody>
      </p:sp>
    </p:spTree>
  </p:cSld>
  <p:clrMapOvr>
    <a:masterClrMapping/>
  </p:clrMapOvr>
  <p:transition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11 Imagen" descr="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500034" y="1285860"/>
            <a:ext cx="7572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endParaRPr lang="es-CO" sz="2400" dirty="0">
              <a:latin typeface="+mj-lt"/>
            </a:endParaRPr>
          </a:p>
        </p:txBody>
      </p:sp>
      <p:pic>
        <p:nvPicPr>
          <p:cNvPr id="5121" name="Picture 1" descr="E:\imagenes\raon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8190" y="36142"/>
            <a:ext cx="9095810" cy="6821858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797</TotalTime>
  <Words>782</Words>
  <Application>Microsoft Office PowerPoint</Application>
  <PresentationFormat>Presentación en pantalla (4:3)</PresentationFormat>
  <Paragraphs>51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ADMIN</dc:creator>
  <cp:lastModifiedBy>User</cp:lastModifiedBy>
  <cp:revision>100</cp:revision>
  <dcterms:created xsi:type="dcterms:W3CDTF">2011-04-06T03:40:35Z</dcterms:created>
  <dcterms:modified xsi:type="dcterms:W3CDTF">2012-08-17T03:46:15Z</dcterms:modified>
</cp:coreProperties>
</file>