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0" r:id="rId6"/>
    <p:sldId id="261" r:id="rId7"/>
    <p:sldId id="269" r:id="rId8"/>
    <p:sldId id="262" r:id="rId9"/>
    <p:sldId id="263" r:id="rId10"/>
    <p:sldId id="270" r:id="rId11"/>
    <p:sldId id="264" r:id="rId12"/>
    <p:sldId id="267" r:id="rId13"/>
    <p:sldId id="266" r:id="rId1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34" autoAdjust="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C7E99-C012-43BB-AE08-FB0524EFA721}" type="datetimeFigureOut">
              <a:rPr lang="es-CO" smtClean="0"/>
              <a:pPr/>
              <a:t>09/08/2012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39552" y="1700808"/>
            <a:ext cx="824843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 smtClean="0">
                <a:latin typeface="Ravie" pitchFamily="82" charset="0"/>
              </a:rPr>
              <a:t>PARADIGMA COGNITIVO: PROCESOS COGNITIVOS Y AFECTIVOS</a:t>
            </a:r>
            <a:endParaRPr lang="es-CO" sz="4400" dirty="0" smtClean="0">
              <a:latin typeface="Ravie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00034" y="1285860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s-CO" sz="2400" dirty="0">
              <a:latin typeface="+mj-lt"/>
            </a:endParaRPr>
          </a:p>
        </p:txBody>
      </p:sp>
      <p:pic>
        <p:nvPicPr>
          <p:cNvPr id="5121" name="Picture 1" descr="E:\imagenes\ra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437" y="260648"/>
            <a:ext cx="8799506" cy="633670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62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323528" y="1484784"/>
            <a:ext cx="85347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800" dirty="0" smtClean="0">
                <a:latin typeface="+mj-lt"/>
              </a:rPr>
              <a:t>17. PERSONA Y CIUDADANO: Se pretende desarrollar los modelos crítico, constructivo y creador.</a:t>
            </a:r>
          </a:p>
          <a:p>
            <a:pPr algn="just"/>
            <a:r>
              <a:rPr lang="es-CO" sz="2800" dirty="0" smtClean="0">
                <a:latin typeface="+mj-lt"/>
              </a:rPr>
              <a:t>18. ENSEÑANZA – APRENDIZAJE: Los protagonistas de su aprendizaje son los aprendices y el profesor se limita a una función de mediación en el aprendizaje, actuando solo cuando sea necesario. </a:t>
            </a:r>
            <a:endParaRPr lang="es-CO" sz="2800" dirty="0" smtClean="0">
              <a:latin typeface="+mj-lt"/>
            </a:endParaRPr>
          </a:p>
          <a:p>
            <a:pPr marL="457200" indent="-457200" algn="just">
              <a:buAutoNum type="arabicPeriod" startAt="13"/>
            </a:pP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pull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357158" y="1214422"/>
            <a:ext cx="85010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O" sz="2700" dirty="0">
              <a:latin typeface="Comic Sans MS" pitchFamily="66" charset="0"/>
            </a:endParaRPr>
          </a:p>
        </p:txBody>
      </p:sp>
      <p:pic>
        <p:nvPicPr>
          <p:cNvPr id="2049" name="Picture 1" descr="E:\imagenes\muj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024" y="116632"/>
            <a:ext cx="8820472" cy="6615354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Documents and Settings\USER\Mis documentos\Mis imágenes\Galería multimedia de Microsoft\Wgif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785794"/>
            <a:ext cx="5143536" cy="4886359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85786" y="1285860"/>
            <a:ext cx="778674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atin typeface="+mj-lt"/>
              </a:rPr>
              <a:t>Entiende la inteligencia como una capacidad mejorable por medio del entrenamiento cognitivo. 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CONSTRUCTIVISMO DE PIAGET: Aprender es modificar los conceptos previos, pero además el aprender consiste en integrar los conceptos nuevos aprendidos en los que ya se poseen y así surge el conflicto cognitivo.</a:t>
            </a:r>
          </a:p>
          <a:p>
            <a:pPr>
              <a:buFontTx/>
              <a:buChar char="-"/>
            </a:pPr>
            <a:r>
              <a:rPr lang="es-CO" sz="2400" dirty="0" smtClean="0">
                <a:latin typeface="+mj-lt"/>
              </a:rPr>
              <a:t> APRENDIZAJE SIGNIFICATIVO (AUSUBEL): Afirma que el aprendiz aprende cuando encuentra sentido a lo que aprende y este sentido se da al partir de los esquemas previos, al partir de la experiencia previa y al relacionar adecuadamente entre si los conceptos aprendidos 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42918"/>
            <a:ext cx="792961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atin typeface="+mj-lt"/>
              </a:rPr>
              <a:t>APRENDIZAJE POR DESCUBRIMIENTO (BRUNER): Implica una visión inductiva del aprendizaje, respetando la estructura del aprendizaje del aprendiz, con estas etapas: </a:t>
            </a:r>
            <a:r>
              <a:rPr lang="es-CO" sz="2400" dirty="0" err="1" smtClean="0">
                <a:latin typeface="+mj-lt"/>
              </a:rPr>
              <a:t>Enactiva</a:t>
            </a:r>
            <a:r>
              <a:rPr lang="es-CO" sz="2400" dirty="0" smtClean="0">
                <a:latin typeface="+mj-lt"/>
              </a:rPr>
              <a:t>, Icónica y simbólica.</a:t>
            </a:r>
          </a:p>
          <a:p>
            <a:r>
              <a:rPr lang="es-CO" sz="2400" dirty="0" smtClean="0">
                <a:latin typeface="+mj-lt"/>
              </a:rPr>
              <a:t>ZONA DE DESARROLLO POTENCIAL(VYGOSTKY): Existe una zona de desarrollo potencial en los aprendices y su desarrollo es posible siempre y cuando se de la ayuda adecuada de los adultos.</a:t>
            </a:r>
            <a:r>
              <a:rPr lang="es-CO" sz="2400" dirty="0" smtClean="0">
                <a:latin typeface="+mj-lt"/>
              </a:rPr>
              <a:t> </a:t>
            </a:r>
          </a:p>
          <a:p>
            <a:r>
              <a:rPr lang="es-CO" sz="2400" dirty="0" smtClean="0">
                <a:latin typeface="+mj-lt"/>
              </a:rPr>
              <a:t>INTERACCIONISMO  SOCIAL (FEUERTEIN): Se puede desarrollar por medio de la mediación de los adultos en el aprendizaje. La inteligencia y sus operaciones básicas son mejorables por medio de enseñar a pensar.</a:t>
            </a:r>
          </a:p>
          <a:p>
            <a:r>
              <a:rPr lang="es-CO" sz="2400" dirty="0" smtClean="0">
                <a:latin typeface="+mj-lt"/>
              </a:rPr>
              <a:t>  </a:t>
            </a:r>
            <a:endParaRPr lang="es-CO" sz="2400" dirty="0" smtClean="0">
              <a:latin typeface="+mj-lt"/>
            </a:endParaRPr>
          </a:p>
          <a:p>
            <a:r>
              <a:rPr lang="es-CO" sz="2400" dirty="0" smtClean="0">
                <a:latin typeface="+mj-lt"/>
              </a:rPr>
              <a:t>  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42918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>
              <a:latin typeface="+mj-lt"/>
            </a:endParaRPr>
          </a:p>
        </p:txBody>
      </p:sp>
      <p:sp>
        <p:nvSpPr>
          <p:cNvPr id="11266" name="AutoShape 2" descr="http://bp3.blogger.com/_J6WT_LBxSss/SIC-bXTwJVI/AAAAAAAADcs/N9ST2MsYBTs/s400/oculto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1267" name="Picture 3" descr="E:\imagenes\B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71472" y="1000108"/>
            <a:ext cx="8001056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+mj-lt"/>
              </a:rPr>
              <a:t>CARACTERÍSTICAS DEL </a:t>
            </a:r>
            <a:r>
              <a:rPr lang="es-CO" sz="2400" b="1" dirty="0" smtClean="0">
                <a:latin typeface="+mj-lt"/>
              </a:rPr>
              <a:t>PARADIGMA COGNITIVO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METÁFORA BÁSICA: Subyacente es el organismo entendido como una totalidad. El ordenador como procesador de información es un recurso casi continuo.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MODELO DE PROFESOR: El análisis de los pensamientos del profesor es una manera de reflexión-acción-reflexión. Actúa como mediador del aprendizaje, subordinando la enseñanza al aprendizaje.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EL MODELO CURRICULAR SUBYACENTE: Es definido como un currículo abierto y flexible.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OBJETIVOS POR CAPACIDADES Y VALORES: Orientadores de los pensamientos y de la acción pedagógica. Los objetivos se deben conseguir por medio de contenidos y métodos.    </a:t>
            </a:r>
            <a:endParaRPr lang="es-CO" sz="2400" dirty="0" smtClean="0">
              <a:latin typeface="+mj-lt"/>
            </a:endParaRPr>
          </a:p>
          <a:p>
            <a:pPr>
              <a:buFontTx/>
              <a:buChar char="-"/>
            </a:pPr>
            <a:endParaRPr lang="es-CO" sz="2100" b="1" dirty="0"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71472" y="1428736"/>
            <a:ext cx="81439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atin typeface="+mj-lt"/>
              </a:rPr>
              <a:t>5. CONTENIDOS: Se deben articular de una manera significativa y así surge la arquitectura del conocimiento, facilitando la relación vertical y horizontal.</a:t>
            </a:r>
          </a:p>
          <a:p>
            <a:r>
              <a:rPr lang="es-CO" sz="2400" dirty="0" smtClean="0">
                <a:latin typeface="+mj-lt"/>
              </a:rPr>
              <a:t>6. EVALUACIÓN: Entendida desde una doble perspectiva: evaluación de objetivos cognitivos y afectivos.</a:t>
            </a:r>
          </a:p>
          <a:p>
            <a:r>
              <a:rPr lang="es-CO" sz="2400" dirty="0" smtClean="0">
                <a:latin typeface="+mj-lt"/>
              </a:rPr>
              <a:t>7. METODOLOGÍA Y LA VIDA EN LAS AULAS: Ha de centrarse en el desarrollo y práctica de estrategias de aprendizaje orientadas a la consecución de los objetivos cognitivos y afectivos.</a:t>
            </a:r>
          </a:p>
          <a:p>
            <a:r>
              <a:rPr lang="es-CO" sz="2400" dirty="0" smtClean="0">
                <a:latin typeface="+mj-lt"/>
              </a:rPr>
              <a:t>8. DISCIPLINA: Crea motivación positiva el aprendizaje constructivo y cooperativo entre iguales.</a:t>
            </a:r>
          </a:p>
          <a:p>
            <a:r>
              <a:rPr lang="es-CO" sz="2400" dirty="0" smtClean="0">
                <a:latin typeface="+mj-lt"/>
              </a:rPr>
              <a:t>9. ENSEÑANZA CENTRADA EN PROCESOS: Como aprende el que aprende y posteriormente como profesor que hago. El hacer de profesor se debe subordinar al aprendizaje de los aprendices </a:t>
            </a:r>
            <a:r>
              <a:rPr lang="es-CO" sz="2400" dirty="0" smtClean="0">
                <a:latin typeface="+mj-lt"/>
              </a:rPr>
              <a:t> </a:t>
            </a:r>
            <a:endParaRPr lang="es-CO" sz="2400" dirty="0" smtClean="0">
              <a:latin typeface="+mj-lt"/>
            </a:endParaRPr>
          </a:p>
          <a:p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pull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71472" y="1428736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>
              <a:latin typeface="+mj-lt"/>
            </a:endParaRPr>
          </a:p>
        </p:txBody>
      </p:sp>
      <p:pic>
        <p:nvPicPr>
          <p:cNvPr id="8193" name="Picture 1" descr="E:\imagenes\cara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024" y="350658"/>
            <a:ext cx="8676456" cy="650734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71472" y="1071546"/>
            <a:ext cx="8249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atin typeface="+mj-lt"/>
              </a:rPr>
              <a:t>10. MODELO DE APRENDIZAJE: Está centrado en los procesos de aprendizaje y por ello, en el sujeto que aprende, en cuanto procesador de información, capaz de dar significación y sentido a lo aprendido.</a:t>
            </a:r>
          </a:p>
          <a:p>
            <a:r>
              <a:rPr lang="es-CO" sz="2400" dirty="0" smtClean="0">
                <a:latin typeface="+mj-lt"/>
              </a:rPr>
              <a:t>11. INTELIGENCIA: utiliza un modelo de aprender a aprender, enseñando a aprender, enseñando a pensar. Por ello afirma esta paradigma que se puede y se debe enseñar a ser inteligente.</a:t>
            </a:r>
          </a:p>
          <a:p>
            <a:r>
              <a:rPr lang="es-CO" sz="2400" dirty="0" smtClean="0">
                <a:latin typeface="+mj-lt"/>
              </a:rPr>
              <a:t>12. MEMORIA: Se recupera el concepto y sentido de la imaginación como arquitectura del conocimiento y además existe una importante preocupación por los saberes disponibles.</a:t>
            </a:r>
          </a:p>
          <a:p>
            <a:r>
              <a:rPr lang="es-CO" sz="2400" dirty="0" smtClean="0">
                <a:latin typeface="+mj-lt"/>
              </a:rPr>
              <a:t>13. MOTIVACIÓN: pretende potenciar la motivación intrínseca, centrada en la mejora del propio yo del alumno que aprende y el sentido positivo del éxito o del logro en el aprendizaje.</a:t>
            </a:r>
          </a:p>
          <a:p>
            <a:r>
              <a:rPr lang="es-CO" sz="2400" dirty="0" smtClean="0">
                <a:latin typeface="+mj-lt"/>
              </a:rPr>
              <a:t>   	</a:t>
            </a:r>
            <a:r>
              <a:rPr lang="es-CO" sz="2400" dirty="0" smtClean="0">
                <a:latin typeface="+mj-lt"/>
              </a:rPr>
              <a:t> </a:t>
            </a:r>
            <a:endParaRPr lang="es-CO" sz="2400" dirty="0" smtClean="0">
              <a:latin typeface="+mj-lt"/>
            </a:endParaRPr>
          </a:p>
        </p:txBody>
      </p:sp>
    </p:spTree>
  </p:cSld>
  <p:clrMapOvr>
    <a:masterClrMapping/>
  </p:clrMapOvr>
  <p:transition>
    <p:pull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00034" y="1285860"/>
            <a:ext cx="75724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s-CO" sz="2400" dirty="0" smtClean="0">
                <a:latin typeface="+mj-lt"/>
              </a:rPr>
              <a:t>14. FORMACIÓN DEL PROFESORADO: La didáctica de cada asignatura ha de estar centrada en procesos, pero además es imprescindible un fuerte dominio de cada asignatura para poder trabajar la arquitectura del conocimiento.</a:t>
            </a:r>
          </a:p>
          <a:p>
            <a:pPr marL="342900" indent="-342900"/>
            <a:r>
              <a:rPr lang="es-CO" sz="2400" dirty="0" smtClean="0">
                <a:latin typeface="+mj-lt"/>
              </a:rPr>
              <a:t>15. INVESTIGACIÓN SUBYACENTE: Se trata de una investigación pegada a la vida de los contextos de aprendizaje de los aprendices y utilizará técnicas tanto cualitativas como cuantitativas.</a:t>
            </a:r>
          </a:p>
          <a:p>
            <a:pPr marL="342900" indent="-342900"/>
            <a:r>
              <a:rPr lang="es-CO" sz="2400" dirty="0" smtClean="0">
                <a:latin typeface="+mj-lt"/>
              </a:rPr>
              <a:t>16. MODELO TEÓRICO SUBYACENTE ES MEDIACIONAL: S-H-O-R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684</Words>
  <Application>Microsoft Office PowerPoint</Application>
  <PresentationFormat>Presentación en pantalla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</dc:creator>
  <cp:lastModifiedBy>User</cp:lastModifiedBy>
  <cp:revision>81</cp:revision>
  <dcterms:created xsi:type="dcterms:W3CDTF">2011-04-06T03:40:35Z</dcterms:created>
  <dcterms:modified xsi:type="dcterms:W3CDTF">2012-08-10T00:59:12Z</dcterms:modified>
</cp:coreProperties>
</file>